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A4EF34A-1398-4EC5-83BB-42903B8A57BA}">
  <a:tblStyle styleId="{EA4EF34A-1398-4EC5-83BB-42903B8A57B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9" d="100"/>
          <a:sy n="139" d="100"/>
        </p:scale>
        <p:origin x="804" y="12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618241db7e_0_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618241db7e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35a7f123747_0_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35a7f123747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5a7f123747_0_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35a7f123747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38b841b6e4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38b841b6e4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5a7f123747_0_8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5a7f123747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35a7f123747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35a7f123747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361401140f6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2" name="Google Shape;152;g361401140f6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366e22256c4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366e22256c4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361401140f6_0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361401140f6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3618241db7e_0_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3618241db7e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361401140f6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361401140f6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366e22256c4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366e22256c4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361401140f6_0_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361401140f6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3edc7b85176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3edc7b85176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3edc7b85176_0_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3edc7b85176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3edc7b85176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3edc7b85176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3edc7b85176_0_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3edc7b85176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3edc7b85176_0_1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3edc7b85176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fr"/>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fr"/>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p:nvPr/>
        </p:nvSpPr>
        <p:spPr>
          <a:xfrm>
            <a:off x="3563675" y="-16125"/>
            <a:ext cx="5507100" cy="4776900"/>
          </a:xfrm>
          <a:prstGeom prst="rect">
            <a:avLst/>
          </a:prstGeom>
          <a:noFill/>
          <a:ln>
            <a:noFill/>
          </a:ln>
        </p:spPr>
        <p:txBody>
          <a:bodyPr spcFirstLastPara="1" wrap="square" lIns="91425" tIns="91425" rIns="91425" bIns="91425" anchor="t" anchorCtr="0">
            <a:noAutofit/>
          </a:bodyPr>
          <a:lstStyle/>
          <a:p>
            <a:pPr marL="0" lvl="0" indent="0" algn="just" rtl="0">
              <a:spcBef>
                <a:spcPts val="0"/>
              </a:spcBef>
              <a:spcAft>
                <a:spcPts val="0"/>
              </a:spcAft>
              <a:buNone/>
            </a:pPr>
            <a:r>
              <a:rPr lang="fr" b="1">
                <a:solidFill>
                  <a:schemeClr val="dk2"/>
                </a:solidFill>
              </a:rPr>
              <a:t>Le mot de l’organisation:</a:t>
            </a:r>
            <a:endParaRPr b="1">
              <a:solidFill>
                <a:schemeClr val="dk2"/>
              </a:solidFill>
            </a:endParaRPr>
          </a:p>
          <a:p>
            <a:pPr marL="0" lvl="0" indent="0" algn="just" rtl="0">
              <a:spcBef>
                <a:spcPts val="0"/>
              </a:spcBef>
              <a:spcAft>
                <a:spcPts val="0"/>
              </a:spcAft>
              <a:buNone/>
            </a:pPr>
            <a:endParaRPr sz="1200" b="1">
              <a:solidFill>
                <a:schemeClr val="dk2"/>
              </a:solidFill>
            </a:endParaRPr>
          </a:p>
          <a:p>
            <a:pPr marL="0" lvl="0" indent="0" algn="just" rtl="0">
              <a:spcBef>
                <a:spcPts val="0"/>
              </a:spcBef>
              <a:spcAft>
                <a:spcPts val="0"/>
              </a:spcAft>
              <a:buNone/>
            </a:pPr>
            <a:r>
              <a:rPr lang="fr" sz="1000">
                <a:solidFill>
                  <a:schemeClr val="dk2"/>
                </a:solidFill>
              </a:rPr>
              <a:t>Nous sommes ravis de vous accueillir sur la 14ième édition de notre triathlon, sur le site de Gron pour la 3ème année consécutive.</a:t>
            </a:r>
            <a:endParaRPr sz="1000">
              <a:solidFill>
                <a:schemeClr val="dk2"/>
              </a:solidFill>
            </a:endParaRPr>
          </a:p>
          <a:p>
            <a:pPr marL="0" lvl="0" indent="0" algn="just" rtl="0">
              <a:spcBef>
                <a:spcPts val="0"/>
              </a:spcBef>
              <a:spcAft>
                <a:spcPts val="0"/>
              </a:spcAft>
              <a:buNone/>
            </a:pPr>
            <a:r>
              <a:rPr lang="fr" sz="1000">
                <a:solidFill>
                  <a:schemeClr val="dk2"/>
                </a:solidFill>
              </a:rPr>
              <a:t>Après une année 2025, pour laquelle nous avons du déménager notre village et parc à vélo côté route, nous sommes de </a:t>
            </a:r>
            <a:r>
              <a:rPr lang="fr" sz="1000">
                <a:solidFill>
                  <a:srgbClr val="0000FF"/>
                </a:solidFill>
              </a:rPr>
              <a:t>retour dans la verdure et à l’ombre des arbres</a:t>
            </a:r>
            <a:r>
              <a:rPr lang="fr" sz="1000">
                <a:solidFill>
                  <a:schemeClr val="dk2"/>
                </a:solidFill>
              </a:rPr>
              <a:t> pour plus de </a:t>
            </a:r>
            <a:r>
              <a:rPr lang="fr" sz="1000">
                <a:solidFill>
                  <a:srgbClr val="0000FF"/>
                </a:solidFill>
              </a:rPr>
              <a:t>fraîcheur et de convivialité.</a:t>
            </a:r>
            <a:endParaRPr sz="1000">
              <a:solidFill>
                <a:srgbClr val="0000FF"/>
              </a:solidFill>
            </a:endParaRPr>
          </a:p>
          <a:p>
            <a:pPr marL="0" lvl="0" indent="0" algn="just" rtl="0">
              <a:spcBef>
                <a:spcPts val="0"/>
              </a:spcBef>
              <a:spcAft>
                <a:spcPts val="0"/>
              </a:spcAft>
              <a:buNone/>
            </a:pPr>
            <a:r>
              <a:rPr lang="fr" sz="1000">
                <a:solidFill>
                  <a:schemeClr val="dk2"/>
                </a:solidFill>
              </a:rPr>
              <a:t>Les retours que nous avons eu sur l’éditions 2025, mentionnés un vélo difficile, beaucoup de bosses et du vent de face. Pour le vent, nous ne pouvons rien garantir, mais nous avons enlevé 2 bosses par tour et pourrons profiter d’un retour par une piste cyclable, afin de </a:t>
            </a:r>
            <a:r>
              <a:rPr lang="fr" sz="1000">
                <a:solidFill>
                  <a:srgbClr val="0000FF"/>
                </a:solidFill>
              </a:rPr>
              <a:t>rendre nos épreuves accessibles à tous et propices à de joli chrono pour les compétiteurs</a:t>
            </a:r>
            <a:endParaRPr sz="1000">
              <a:solidFill>
                <a:srgbClr val="0000FF"/>
              </a:solidFill>
            </a:endParaRPr>
          </a:p>
          <a:p>
            <a:pPr marL="0" lvl="0" indent="0" algn="just" rtl="0">
              <a:spcBef>
                <a:spcPts val="0"/>
              </a:spcBef>
              <a:spcAft>
                <a:spcPts val="0"/>
              </a:spcAft>
              <a:buNone/>
            </a:pPr>
            <a:endParaRPr sz="1000">
              <a:solidFill>
                <a:schemeClr val="dk2"/>
              </a:solidFill>
            </a:endParaRPr>
          </a:p>
          <a:p>
            <a:pPr marL="0" lvl="0" indent="0" algn="just" rtl="0">
              <a:spcBef>
                <a:spcPts val="0"/>
              </a:spcBef>
              <a:spcAft>
                <a:spcPts val="0"/>
              </a:spcAft>
              <a:buNone/>
            </a:pPr>
            <a:r>
              <a:rPr lang="fr" sz="1000" b="1" u="sng">
                <a:solidFill>
                  <a:srgbClr val="FF00FF"/>
                </a:solidFill>
              </a:rPr>
              <a:t>Quelques informations importantes sur l’organisation:</a:t>
            </a:r>
            <a:endParaRPr sz="1000" b="1" u="sng">
              <a:solidFill>
                <a:srgbClr val="FF00FF"/>
              </a:solidFill>
            </a:endParaRPr>
          </a:p>
          <a:p>
            <a:pPr marL="457200" lvl="0" indent="-292100" algn="just" rtl="0">
              <a:spcBef>
                <a:spcPts val="0"/>
              </a:spcBef>
              <a:spcAft>
                <a:spcPts val="0"/>
              </a:spcAft>
              <a:buClr>
                <a:schemeClr val="dk2"/>
              </a:buClr>
              <a:buSzPts val="1000"/>
              <a:buChar char="-"/>
            </a:pPr>
            <a:r>
              <a:rPr lang="fr" sz="1000">
                <a:solidFill>
                  <a:schemeClr val="dk2"/>
                </a:solidFill>
              </a:rPr>
              <a:t>un </a:t>
            </a:r>
            <a:r>
              <a:rPr lang="fr" sz="1000" b="1">
                <a:solidFill>
                  <a:schemeClr val="dk2"/>
                </a:solidFill>
              </a:rPr>
              <a:t>parking est prêté par LEBHAR</a:t>
            </a:r>
            <a:r>
              <a:rPr lang="fr" sz="1000">
                <a:solidFill>
                  <a:schemeClr val="dk2"/>
                </a:solidFill>
              </a:rPr>
              <a:t>. Merci d’y circuler au pas, de respecter les emplacements de stationnement indiqués par les bénévoles et de </a:t>
            </a:r>
            <a:r>
              <a:rPr lang="fr" sz="1000" b="1">
                <a:solidFill>
                  <a:schemeClr val="dk2"/>
                </a:solidFill>
              </a:rPr>
              <a:t>laisser l’endroit propre en partant</a:t>
            </a:r>
            <a:endParaRPr sz="1000" b="1">
              <a:solidFill>
                <a:schemeClr val="dk2"/>
              </a:solidFill>
            </a:endParaRPr>
          </a:p>
          <a:p>
            <a:pPr marL="457200" lvl="0" indent="-292100" algn="just" rtl="0">
              <a:spcBef>
                <a:spcPts val="0"/>
              </a:spcBef>
              <a:spcAft>
                <a:spcPts val="0"/>
              </a:spcAft>
              <a:buClr>
                <a:schemeClr val="dk2"/>
              </a:buClr>
              <a:buSzPts val="1000"/>
              <a:buChar char="-"/>
            </a:pPr>
            <a:r>
              <a:rPr lang="fr" sz="1000" b="1">
                <a:solidFill>
                  <a:schemeClr val="dk2"/>
                </a:solidFill>
              </a:rPr>
              <a:t>les bonnets de natation ne seront pas fournis </a:t>
            </a:r>
            <a:r>
              <a:rPr lang="fr" sz="1000">
                <a:solidFill>
                  <a:schemeClr val="dk2"/>
                </a:solidFill>
              </a:rPr>
              <a:t>- c’est le moment de montrer le bonnet de votre club ou votre bonnet licorne préféré</a:t>
            </a:r>
            <a:endParaRPr sz="1000">
              <a:solidFill>
                <a:schemeClr val="dk2"/>
              </a:solidFill>
            </a:endParaRPr>
          </a:p>
          <a:p>
            <a:pPr marL="457200" lvl="0" indent="-292100" algn="just" rtl="0">
              <a:spcBef>
                <a:spcPts val="0"/>
              </a:spcBef>
              <a:spcAft>
                <a:spcPts val="0"/>
              </a:spcAft>
              <a:buClr>
                <a:schemeClr val="dk2"/>
              </a:buClr>
              <a:buSzPts val="1000"/>
              <a:buChar char="-"/>
            </a:pPr>
            <a:r>
              <a:rPr lang="fr" sz="1000" b="1">
                <a:solidFill>
                  <a:schemeClr val="dk2"/>
                </a:solidFill>
              </a:rPr>
              <a:t>une tente consigne sera disponible</a:t>
            </a:r>
            <a:r>
              <a:rPr lang="fr" sz="1000">
                <a:solidFill>
                  <a:schemeClr val="dk2"/>
                </a:solidFill>
              </a:rPr>
              <a:t> pour laisser vos affaires de triathlon</a:t>
            </a:r>
            <a:endParaRPr sz="1000">
              <a:solidFill>
                <a:schemeClr val="dk2"/>
              </a:solidFill>
            </a:endParaRPr>
          </a:p>
          <a:p>
            <a:pPr marL="457200" lvl="0" indent="-292100" algn="just" rtl="0">
              <a:spcBef>
                <a:spcPts val="0"/>
              </a:spcBef>
              <a:spcAft>
                <a:spcPts val="0"/>
              </a:spcAft>
              <a:buClr>
                <a:schemeClr val="dk2"/>
              </a:buClr>
              <a:buSzPts val="1000"/>
              <a:buChar char="-"/>
            </a:pPr>
            <a:r>
              <a:rPr lang="fr" sz="1000" b="1">
                <a:solidFill>
                  <a:schemeClr val="dk2"/>
                </a:solidFill>
              </a:rPr>
              <a:t>Soyez prudent, le parcours vélo reste ouvert à la circulation</a:t>
            </a:r>
            <a:r>
              <a:rPr lang="fr" sz="1000">
                <a:solidFill>
                  <a:schemeClr val="dk2"/>
                </a:solidFill>
              </a:rPr>
              <a:t>, même si certaines routes sont passées pour l’occasion en sens unique et que des bénévoles sont présents sur tout le parcours</a:t>
            </a:r>
            <a:endParaRPr sz="1000">
              <a:solidFill>
                <a:schemeClr val="dk2"/>
              </a:solidFill>
            </a:endParaRPr>
          </a:p>
          <a:p>
            <a:pPr marL="457200" lvl="0" indent="-292100" algn="just" rtl="0">
              <a:spcBef>
                <a:spcPts val="0"/>
              </a:spcBef>
              <a:spcAft>
                <a:spcPts val="0"/>
              </a:spcAft>
              <a:buClr>
                <a:schemeClr val="dk2"/>
              </a:buClr>
              <a:buSzPts val="1000"/>
              <a:buChar char="-"/>
            </a:pPr>
            <a:r>
              <a:rPr lang="fr" sz="1000">
                <a:solidFill>
                  <a:schemeClr val="dk2"/>
                </a:solidFill>
              </a:rPr>
              <a:t>l’accès en eau étant limité sur site, nous vous conseillons de venir avec vos gourdes vélos remplies</a:t>
            </a:r>
            <a:endParaRPr sz="1000">
              <a:solidFill>
                <a:schemeClr val="dk2"/>
              </a:solidFill>
            </a:endParaRPr>
          </a:p>
          <a:p>
            <a:pPr marL="457200" lvl="0" indent="-292100" algn="l" rtl="0">
              <a:spcBef>
                <a:spcPts val="0"/>
              </a:spcBef>
              <a:spcAft>
                <a:spcPts val="0"/>
              </a:spcAft>
              <a:buClr>
                <a:schemeClr val="dk2"/>
              </a:buClr>
              <a:buSzPts val="1000"/>
              <a:buChar char="-"/>
            </a:pPr>
            <a:r>
              <a:rPr lang="fr" sz="1000">
                <a:solidFill>
                  <a:schemeClr val="dk2"/>
                </a:solidFill>
              </a:rPr>
              <a:t>l’organisation de courses repose </a:t>
            </a:r>
            <a:r>
              <a:rPr lang="fr" sz="1000" b="1">
                <a:solidFill>
                  <a:schemeClr val="dk2"/>
                </a:solidFill>
              </a:rPr>
              <a:t>sur la gentillesse des bénévoles</a:t>
            </a:r>
            <a:r>
              <a:rPr lang="fr" sz="1000">
                <a:solidFill>
                  <a:schemeClr val="dk2"/>
                </a:solidFill>
              </a:rPr>
              <a:t>, si vous en avez la possibilité, </a:t>
            </a:r>
            <a:r>
              <a:rPr lang="fr" sz="1000" b="1">
                <a:solidFill>
                  <a:schemeClr val="dk2"/>
                </a:solidFill>
              </a:rPr>
              <a:t>n’hésitez pas à vous inscrire (Burger et goodies offert!) </a:t>
            </a:r>
            <a:endParaRPr sz="1000" b="1">
              <a:solidFill>
                <a:schemeClr val="dk2"/>
              </a:solidFill>
            </a:endParaRPr>
          </a:p>
          <a:p>
            <a:pPr marL="0" lvl="0" indent="0" algn="l" rtl="0">
              <a:spcBef>
                <a:spcPts val="0"/>
              </a:spcBef>
              <a:spcAft>
                <a:spcPts val="0"/>
              </a:spcAft>
              <a:buNone/>
            </a:pPr>
            <a:endParaRPr sz="1200">
              <a:solidFill>
                <a:schemeClr val="dk2"/>
              </a:solidFill>
            </a:endParaRPr>
          </a:p>
          <a:p>
            <a:pPr marL="0" lvl="0" indent="0" algn="l" rtl="0">
              <a:spcBef>
                <a:spcPts val="0"/>
              </a:spcBef>
              <a:spcAft>
                <a:spcPts val="0"/>
              </a:spcAft>
              <a:buNone/>
            </a:pPr>
            <a:endParaRPr sz="1200">
              <a:solidFill>
                <a:schemeClr val="dk2"/>
              </a:solidFill>
            </a:endParaRPr>
          </a:p>
          <a:p>
            <a:pPr marL="0" lvl="0" indent="0" algn="l" rtl="0">
              <a:spcBef>
                <a:spcPts val="0"/>
              </a:spcBef>
              <a:spcAft>
                <a:spcPts val="0"/>
              </a:spcAft>
              <a:buClr>
                <a:schemeClr val="dk1"/>
              </a:buClr>
              <a:buSzPts val="1100"/>
              <a:buFont typeface="Arial"/>
              <a:buNone/>
            </a:pPr>
            <a:endParaRPr sz="1000">
              <a:solidFill>
                <a:schemeClr val="dk2"/>
              </a:solidFill>
            </a:endParaRPr>
          </a:p>
          <a:p>
            <a:pPr marL="0" lvl="0" indent="0" algn="l" rtl="0">
              <a:spcBef>
                <a:spcPts val="0"/>
              </a:spcBef>
              <a:spcAft>
                <a:spcPts val="0"/>
              </a:spcAft>
              <a:buNone/>
            </a:pPr>
            <a:endParaRPr sz="1200" b="1">
              <a:solidFill>
                <a:schemeClr val="dk2"/>
              </a:solidFill>
            </a:endParaRPr>
          </a:p>
          <a:p>
            <a:pPr marL="0" lvl="0" indent="0" algn="l" rtl="0">
              <a:spcBef>
                <a:spcPts val="0"/>
              </a:spcBef>
              <a:spcAft>
                <a:spcPts val="0"/>
              </a:spcAft>
              <a:buNone/>
            </a:pPr>
            <a:endParaRPr sz="1200">
              <a:solidFill>
                <a:schemeClr val="dk2"/>
              </a:solidFill>
            </a:endParaRPr>
          </a:p>
        </p:txBody>
      </p:sp>
      <p:sp>
        <p:nvSpPr>
          <p:cNvPr id="55" name="Google Shape;55;p13"/>
          <p:cNvSpPr txBox="1"/>
          <p:nvPr/>
        </p:nvSpPr>
        <p:spPr>
          <a:xfrm>
            <a:off x="6748775" y="4270800"/>
            <a:ext cx="837600" cy="644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fr" sz="900">
                <a:solidFill>
                  <a:srgbClr val="0000FF"/>
                </a:solidFill>
              </a:rPr>
              <a:t> Inscrivez vous en tant que     </a:t>
            </a:r>
            <a:r>
              <a:rPr lang="fr" sz="900" b="1">
                <a:solidFill>
                  <a:srgbClr val="FF00FF"/>
                </a:solidFill>
              </a:rPr>
              <a:t>Bénévoles</a:t>
            </a:r>
            <a:r>
              <a:rPr lang="fr" sz="900">
                <a:solidFill>
                  <a:srgbClr val="0000FF"/>
                </a:solidFill>
              </a:rPr>
              <a:t>  </a:t>
            </a:r>
            <a:r>
              <a:rPr lang="fr" sz="900" b="1">
                <a:solidFill>
                  <a:srgbClr val="FF00FF"/>
                </a:solidFill>
              </a:rPr>
              <a:t> </a:t>
            </a:r>
            <a:endParaRPr sz="900">
              <a:solidFill>
                <a:srgbClr val="0000FF"/>
              </a:solidFill>
            </a:endParaRPr>
          </a:p>
        </p:txBody>
      </p:sp>
      <p:sp>
        <p:nvSpPr>
          <p:cNvPr id="56" name="Google Shape;56;p13"/>
          <p:cNvSpPr txBox="1"/>
          <p:nvPr/>
        </p:nvSpPr>
        <p:spPr>
          <a:xfrm>
            <a:off x="7516275" y="4484175"/>
            <a:ext cx="463500" cy="200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fr" sz="1300" b="1">
                <a:solidFill>
                  <a:srgbClr val="FF00FF"/>
                </a:solidFill>
              </a:rPr>
              <a:t>=&gt;</a:t>
            </a:r>
            <a:endParaRPr sz="1800">
              <a:solidFill>
                <a:schemeClr val="dk2"/>
              </a:solidFill>
            </a:endParaRPr>
          </a:p>
        </p:txBody>
      </p:sp>
      <p:pic>
        <p:nvPicPr>
          <p:cNvPr id="57" name="Google Shape;57;p13" title="EF5BF71C-49AA-4F0A-BB92-F276737A6970.jpeg"/>
          <p:cNvPicPr preferRelativeResize="0"/>
          <p:nvPr/>
        </p:nvPicPr>
        <p:blipFill rotWithShape="1">
          <a:blip r:embed="rId3">
            <a:alphaModFix/>
          </a:blip>
          <a:srcRect t="30" b="40"/>
          <a:stretch/>
        </p:blipFill>
        <p:spPr>
          <a:xfrm>
            <a:off x="0" y="0"/>
            <a:ext cx="3425651" cy="5143501"/>
          </a:xfrm>
          <a:prstGeom prst="rect">
            <a:avLst/>
          </a:prstGeom>
          <a:noFill/>
          <a:ln>
            <a:noFill/>
          </a:ln>
        </p:spPr>
      </p:pic>
      <p:pic>
        <p:nvPicPr>
          <p:cNvPr id="58" name="Google Shape;58;p13"/>
          <p:cNvPicPr preferRelativeResize="0"/>
          <p:nvPr/>
        </p:nvPicPr>
        <p:blipFill>
          <a:blip r:embed="rId4">
            <a:alphaModFix/>
          </a:blip>
          <a:stretch>
            <a:fillRect/>
          </a:stretch>
        </p:blipFill>
        <p:spPr>
          <a:xfrm>
            <a:off x="8055621" y="4116059"/>
            <a:ext cx="941750" cy="9535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14"/>
          <p:cNvSpPr txBox="1"/>
          <p:nvPr/>
        </p:nvSpPr>
        <p:spPr>
          <a:xfrm>
            <a:off x="1858650" y="122775"/>
            <a:ext cx="5188200" cy="889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 sz="2400" b="1">
                <a:solidFill>
                  <a:srgbClr val="0000FF"/>
                </a:solidFill>
              </a:rPr>
              <a:t>Le Guide du Triathlon du Sénonais</a:t>
            </a:r>
            <a:endParaRPr sz="2400" b="1">
              <a:solidFill>
                <a:srgbClr val="0000FF"/>
              </a:solidFill>
            </a:endParaRPr>
          </a:p>
        </p:txBody>
      </p:sp>
      <p:sp>
        <p:nvSpPr>
          <p:cNvPr id="64" name="Google Shape;64;p14"/>
          <p:cNvSpPr txBox="1"/>
          <p:nvPr/>
        </p:nvSpPr>
        <p:spPr>
          <a:xfrm>
            <a:off x="575650" y="1121400"/>
            <a:ext cx="5188200" cy="740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1800" b="1">
                <a:solidFill>
                  <a:schemeClr val="dk2"/>
                </a:solidFill>
              </a:rPr>
              <a:t>1/ Le Site:</a:t>
            </a:r>
            <a:endParaRPr sz="1800" b="1">
              <a:solidFill>
                <a:schemeClr val="dk2"/>
              </a:solidFill>
            </a:endParaRPr>
          </a:p>
          <a:p>
            <a:pPr marL="0" lvl="0" indent="0" algn="l" rtl="0">
              <a:spcBef>
                <a:spcPts val="0"/>
              </a:spcBef>
              <a:spcAft>
                <a:spcPts val="0"/>
              </a:spcAft>
              <a:buNone/>
            </a:pPr>
            <a:r>
              <a:rPr lang="fr" sz="1800">
                <a:solidFill>
                  <a:schemeClr val="dk2"/>
                </a:solidFill>
              </a:rPr>
              <a:t>       Accès - Parking</a:t>
            </a:r>
            <a:endParaRPr sz="1800">
              <a:solidFill>
                <a:schemeClr val="dk2"/>
              </a:solidFill>
            </a:endParaRPr>
          </a:p>
          <a:p>
            <a:pPr marL="0" lvl="0" indent="0" algn="l" rtl="0">
              <a:spcBef>
                <a:spcPts val="0"/>
              </a:spcBef>
              <a:spcAft>
                <a:spcPts val="0"/>
              </a:spcAft>
              <a:buNone/>
            </a:pPr>
            <a:r>
              <a:rPr lang="fr" sz="1800">
                <a:solidFill>
                  <a:schemeClr val="dk2"/>
                </a:solidFill>
              </a:rPr>
              <a:t>       Plan du Village</a:t>
            </a:r>
            <a:endParaRPr sz="1800">
              <a:solidFill>
                <a:schemeClr val="dk2"/>
              </a:solidFill>
            </a:endParaRPr>
          </a:p>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r>
              <a:rPr lang="fr" sz="1800" b="1">
                <a:solidFill>
                  <a:schemeClr val="dk2"/>
                </a:solidFill>
              </a:rPr>
              <a:t>2/ Les épreuves:</a:t>
            </a:r>
            <a:endParaRPr sz="1800" b="1">
              <a:solidFill>
                <a:schemeClr val="dk2"/>
              </a:solidFill>
            </a:endParaRPr>
          </a:p>
          <a:p>
            <a:pPr marL="0" lvl="0" indent="0" algn="l" rtl="0">
              <a:spcBef>
                <a:spcPts val="0"/>
              </a:spcBef>
              <a:spcAft>
                <a:spcPts val="0"/>
              </a:spcAft>
              <a:buNone/>
            </a:pPr>
            <a:r>
              <a:rPr lang="fr" sz="1800">
                <a:solidFill>
                  <a:schemeClr val="dk2"/>
                </a:solidFill>
              </a:rPr>
              <a:t>	Distance, horaires et barrières horaires</a:t>
            </a:r>
            <a:endParaRPr sz="1800">
              <a:solidFill>
                <a:schemeClr val="dk2"/>
              </a:solidFill>
            </a:endParaRPr>
          </a:p>
          <a:p>
            <a:pPr marL="0" lvl="0" indent="0" algn="l" rtl="0">
              <a:spcBef>
                <a:spcPts val="0"/>
              </a:spcBef>
              <a:spcAft>
                <a:spcPts val="0"/>
              </a:spcAft>
              <a:buNone/>
            </a:pPr>
            <a:r>
              <a:rPr lang="fr" sz="1800">
                <a:solidFill>
                  <a:schemeClr val="dk2"/>
                </a:solidFill>
              </a:rPr>
              <a:t>       Parcours XS</a:t>
            </a:r>
            <a:endParaRPr sz="1800">
              <a:solidFill>
                <a:schemeClr val="dk2"/>
              </a:solidFill>
            </a:endParaRPr>
          </a:p>
          <a:p>
            <a:pPr marL="0" lvl="0" indent="0" algn="l" rtl="0">
              <a:spcBef>
                <a:spcPts val="0"/>
              </a:spcBef>
              <a:spcAft>
                <a:spcPts val="0"/>
              </a:spcAft>
              <a:buNone/>
            </a:pPr>
            <a:r>
              <a:rPr lang="fr" sz="1800">
                <a:solidFill>
                  <a:schemeClr val="dk2"/>
                </a:solidFill>
              </a:rPr>
              <a:t>       Parcours S/M</a:t>
            </a:r>
            <a:endParaRPr sz="1800">
              <a:solidFill>
                <a:schemeClr val="dk2"/>
              </a:solidFill>
            </a:endParaRPr>
          </a:p>
          <a:p>
            <a:pPr marL="0" lvl="0" indent="0" algn="l" rtl="0">
              <a:spcBef>
                <a:spcPts val="0"/>
              </a:spcBef>
              <a:spcAft>
                <a:spcPts val="0"/>
              </a:spcAft>
              <a:buNone/>
            </a:pPr>
            <a:r>
              <a:rPr lang="fr" sz="1800">
                <a:solidFill>
                  <a:schemeClr val="dk2"/>
                </a:solidFill>
              </a:rPr>
              <a:t>      </a:t>
            </a:r>
            <a:endParaRPr sz="1800">
              <a:solidFill>
                <a:schemeClr val="dk2"/>
              </a:solidFill>
            </a:endParaRPr>
          </a:p>
          <a:p>
            <a:pPr marL="0" lvl="0" indent="0" algn="l" rtl="0">
              <a:spcBef>
                <a:spcPts val="0"/>
              </a:spcBef>
              <a:spcAft>
                <a:spcPts val="0"/>
              </a:spcAft>
              <a:buNone/>
            </a:pPr>
            <a:endParaRPr sz="1800" b="1">
              <a:solidFill>
                <a:schemeClr val="dk2"/>
              </a:solidFill>
            </a:endParaRPr>
          </a:p>
          <a:p>
            <a:pPr marL="0" lvl="0" indent="0" algn="l" rtl="0">
              <a:spcBef>
                <a:spcPts val="0"/>
              </a:spcBef>
              <a:spcAft>
                <a:spcPts val="0"/>
              </a:spcAft>
              <a:buNone/>
            </a:pPr>
            <a:endParaRPr sz="1800">
              <a:solidFill>
                <a:schemeClr val="dk2"/>
              </a:solidFill>
            </a:endParaRPr>
          </a:p>
        </p:txBody>
      </p:sp>
      <p:pic>
        <p:nvPicPr>
          <p:cNvPr id="65" name="Google Shape;65;p14"/>
          <p:cNvPicPr preferRelativeResize="0"/>
          <p:nvPr/>
        </p:nvPicPr>
        <p:blipFill>
          <a:blip r:embed="rId3">
            <a:alphaModFix/>
          </a:blip>
          <a:stretch>
            <a:fillRect/>
          </a:stretch>
        </p:blipFill>
        <p:spPr>
          <a:xfrm>
            <a:off x="7421250" y="193890"/>
            <a:ext cx="1661651" cy="4427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5"/>
          <p:cNvSpPr txBox="1"/>
          <p:nvPr/>
        </p:nvSpPr>
        <p:spPr>
          <a:xfrm>
            <a:off x="575650" y="1121400"/>
            <a:ext cx="5188200" cy="740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endParaRPr sz="1800">
              <a:solidFill>
                <a:schemeClr val="dk2"/>
              </a:solidFill>
            </a:endParaRPr>
          </a:p>
        </p:txBody>
      </p:sp>
      <p:pic>
        <p:nvPicPr>
          <p:cNvPr id="71" name="Google Shape;71;p15"/>
          <p:cNvPicPr preferRelativeResize="0"/>
          <p:nvPr/>
        </p:nvPicPr>
        <p:blipFill>
          <a:blip r:embed="rId3">
            <a:alphaModFix/>
          </a:blip>
          <a:stretch>
            <a:fillRect/>
          </a:stretch>
        </p:blipFill>
        <p:spPr>
          <a:xfrm>
            <a:off x="6813550" y="125811"/>
            <a:ext cx="2172649" cy="578925"/>
          </a:xfrm>
          <a:prstGeom prst="rect">
            <a:avLst/>
          </a:prstGeom>
          <a:noFill/>
          <a:ln>
            <a:noFill/>
          </a:ln>
        </p:spPr>
      </p:pic>
      <p:sp>
        <p:nvSpPr>
          <p:cNvPr id="72" name="Google Shape;72;p15"/>
          <p:cNvSpPr/>
          <p:nvPr/>
        </p:nvSpPr>
        <p:spPr>
          <a:xfrm>
            <a:off x="476250" y="2299490"/>
            <a:ext cx="8191442" cy="544724"/>
          </a:xfrm>
          <a:prstGeom prst="rect">
            <a:avLst/>
          </a:prstGeom>
        </p:spPr>
        <p:txBody>
          <a:bodyPr>
            <a:prstTxWarp prst="textPlain">
              <a:avLst/>
            </a:prstTxWarp>
          </a:bodyPr>
          <a:lstStyle/>
          <a:p>
            <a:pPr lvl="0" algn="ctr"/>
            <a:r>
              <a:rPr b="0" i="0">
                <a:ln w="19050" cap="flat" cmpd="sng">
                  <a:solidFill>
                    <a:srgbClr val="0000FF"/>
                  </a:solidFill>
                  <a:prstDash val="solid"/>
                  <a:round/>
                  <a:headEnd type="none" w="sm" len="sm"/>
                  <a:tailEnd type="none" w="sm" len="sm"/>
                </a:ln>
                <a:solidFill>
                  <a:srgbClr val="FF00FF"/>
                </a:solidFill>
                <a:latin typeface="Arial"/>
              </a:rPr>
              <a:t>LE SITE DU TRIATHLON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pic>
        <p:nvPicPr>
          <p:cNvPr id="77" name="Google Shape;77;p16"/>
          <p:cNvPicPr preferRelativeResize="0"/>
          <p:nvPr/>
        </p:nvPicPr>
        <p:blipFill>
          <a:blip r:embed="rId3">
            <a:alphaModFix/>
          </a:blip>
          <a:stretch>
            <a:fillRect/>
          </a:stretch>
        </p:blipFill>
        <p:spPr>
          <a:xfrm>
            <a:off x="1150233" y="289440"/>
            <a:ext cx="6422974" cy="4466551"/>
          </a:xfrm>
          <a:prstGeom prst="rect">
            <a:avLst/>
          </a:prstGeom>
          <a:noFill/>
          <a:ln>
            <a:noFill/>
          </a:ln>
        </p:spPr>
      </p:pic>
      <p:sp>
        <p:nvSpPr>
          <p:cNvPr id="78" name="Google Shape;78;p16"/>
          <p:cNvSpPr/>
          <p:nvPr/>
        </p:nvSpPr>
        <p:spPr>
          <a:xfrm>
            <a:off x="1831150" y="2353525"/>
            <a:ext cx="2121600" cy="1197800"/>
          </a:xfrm>
          <a:custGeom>
            <a:avLst/>
            <a:gdLst/>
            <a:ahLst/>
            <a:cxnLst/>
            <a:rect l="l" t="t" r="r" b="b"/>
            <a:pathLst>
              <a:path w="84864" h="47912" extrusionOk="0">
                <a:moveTo>
                  <a:pt x="9707" y="47912"/>
                </a:moveTo>
                <a:lnTo>
                  <a:pt x="0" y="34133"/>
                </a:lnTo>
                <a:lnTo>
                  <a:pt x="47285" y="0"/>
                </a:lnTo>
                <a:lnTo>
                  <a:pt x="84864" y="16597"/>
                </a:lnTo>
                <a:lnTo>
                  <a:pt x="66701" y="26931"/>
                </a:lnTo>
                <a:lnTo>
                  <a:pt x="55114" y="11586"/>
                </a:lnTo>
                <a:close/>
              </a:path>
            </a:pathLst>
          </a:custGeom>
          <a:noFill/>
          <a:ln w="19050" cap="flat" cmpd="sng">
            <a:solidFill>
              <a:srgbClr val="FF00FF"/>
            </a:solidFill>
            <a:prstDash val="solid"/>
            <a:round/>
            <a:headEnd type="none" w="med" len="med"/>
            <a:tailEnd type="none" w="med" len="med"/>
          </a:ln>
        </p:spPr>
        <p:txBody>
          <a:bodyPr/>
          <a:lstStyle/>
          <a:p>
            <a:endParaRPr lang="fr-FR"/>
          </a:p>
        </p:txBody>
      </p:sp>
      <p:sp>
        <p:nvSpPr>
          <p:cNvPr id="79" name="Google Shape;79;p16"/>
          <p:cNvSpPr txBox="1"/>
          <p:nvPr/>
        </p:nvSpPr>
        <p:spPr>
          <a:xfrm>
            <a:off x="1831150" y="2032550"/>
            <a:ext cx="1072500" cy="29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1800">
                <a:solidFill>
                  <a:schemeClr val="dk2"/>
                </a:solidFill>
              </a:rPr>
              <a:t>Parking</a:t>
            </a:r>
            <a:endParaRPr sz="1800">
              <a:solidFill>
                <a:schemeClr val="dk2"/>
              </a:solidFill>
            </a:endParaRPr>
          </a:p>
        </p:txBody>
      </p:sp>
      <p:sp>
        <p:nvSpPr>
          <p:cNvPr id="80" name="Google Shape;80;p16"/>
          <p:cNvSpPr txBox="1"/>
          <p:nvPr/>
        </p:nvSpPr>
        <p:spPr>
          <a:xfrm>
            <a:off x="966575" y="449900"/>
            <a:ext cx="2657400" cy="1293000"/>
          </a:xfrm>
          <a:prstGeom prst="rect">
            <a:avLst/>
          </a:prstGeom>
          <a:noFill/>
          <a:ln w="19050" cap="flat" cmpd="sng">
            <a:solidFill>
              <a:srgbClr val="FF00FF"/>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fr" sz="1800">
                <a:solidFill>
                  <a:srgbClr val="FF00FF"/>
                </a:solidFill>
                <a:highlight>
                  <a:schemeClr val="lt1"/>
                </a:highlight>
              </a:rPr>
              <a:t>Parking: Route des Salcys, 89100 Gron</a:t>
            </a:r>
            <a:endParaRPr sz="1800">
              <a:solidFill>
                <a:srgbClr val="FF00FF"/>
              </a:solidFill>
              <a:highlight>
                <a:schemeClr val="lt1"/>
              </a:highlight>
            </a:endParaRPr>
          </a:p>
          <a:p>
            <a:pPr marL="0" lvl="0" indent="0" algn="ctr" rtl="0">
              <a:spcBef>
                <a:spcPts val="0"/>
              </a:spcBef>
              <a:spcAft>
                <a:spcPts val="0"/>
              </a:spcAft>
              <a:buNone/>
            </a:pPr>
            <a:r>
              <a:rPr lang="fr" sz="1800">
                <a:solidFill>
                  <a:srgbClr val="FF00FF"/>
                </a:solidFill>
                <a:highlight>
                  <a:schemeClr val="lt1"/>
                </a:highlight>
              </a:rPr>
              <a:t>Parking Entreprise LEBHAR</a:t>
            </a:r>
            <a:endParaRPr>
              <a:solidFill>
                <a:srgbClr val="FF00FF"/>
              </a:solidFill>
            </a:endParaRPr>
          </a:p>
        </p:txBody>
      </p:sp>
      <p:sp>
        <p:nvSpPr>
          <p:cNvPr id="81" name="Google Shape;81;p16"/>
          <p:cNvSpPr/>
          <p:nvPr/>
        </p:nvSpPr>
        <p:spPr>
          <a:xfrm rot="7900257">
            <a:off x="3581733" y="2617533"/>
            <a:ext cx="343385" cy="170410"/>
          </a:xfrm>
          <a:prstGeom prst="rightArrow">
            <a:avLst>
              <a:gd name="adj1" fmla="val 50000"/>
              <a:gd name="adj2" fmla="val 50000"/>
            </a:avLst>
          </a:prstGeom>
          <a:solidFill>
            <a:srgbClr val="FF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2" name="Google Shape;82;p16"/>
          <p:cNvSpPr/>
          <p:nvPr/>
        </p:nvSpPr>
        <p:spPr>
          <a:xfrm>
            <a:off x="3124975" y="2666675"/>
            <a:ext cx="1779300" cy="2073125"/>
          </a:xfrm>
          <a:custGeom>
            <a:avLst/>
            <a:gdLst/>
            <a:ahLst/>
            <a:cxnLst/>
            <a:rect l="l" t="t" r="r" b="b"/>
            <a:pathLst>
              <a:path w="71172" h="82925" extrusionOk="0">
                <a:moveTo>
                  <a:pt x="0" y="82925"/>
                </a:moveTo>
                <a:lnTo>
                  <a:pt x="68480" y="28499"/>
                </a:lnTo>
                <a:lnTo>
                  <a:pt x="71172" y="21921"/>
                </a:lnTo>
                <a:lnTo>
                  <a:pt x="58612" y="12650"/>
                </a:lnTo>
                <a:lnTo>
                  <a:pt x="31232" y="0"/>
                </a:lnTo>
              </a:path>
            </a:pathLst>
          </a:custGeom>
          <a:noFill/>
          <a:ln w="19050" cap="flat" cmpd="sng">
            <a:solidFill>
              <a:srgbClr val="0000FF"/>
            </a:solidFill>
            <a:prstDash val="solid"/>
            <a:round/>
            <a:headEnd type="none" w="med" len="med"/>
            <a:tailEnd type="none" w="med" len="med"/>
          </a:ln>
        </p:spPr>
        <p:txBody>
          <a:bodyPr/>
          <a:lstStyle/>
          <a:p>
            <a:endParaRPr lang="fr-FR"/>
          </a:p>
        </p:txBody>
      </p:sp>
      <p:sp>
        <p:nvSpPr>
          <p:cNvPr id="83" name="Google Shape;83;p16"/>
          <p:cNvSpPr txBox="1"/>
          <p:nvPr/>
        </p:nvSpPr>
        <p:spPr>
          <a:xfrm>
            <a:off x="5119218" y="3573336"/>
            <a:ext cx="2657400" cy="1293000"/>
          </a:xfrm>
          <a:prstGeom prst="rect">
            <a:avLst/>
          </a:prstGeom>
          <a:noFill/>
          <a:ln w="19050" cap="flat" cmpd="sng">
            <a:solidFill>
              <a:srgbClr val="0000FF"/>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fr" sz="1800">
                <a:solidFill>
                  <a:srgbClr val="0000FF"/>
                </a:solidFill>
                <a:highlight>
                  <a:schemeClr val="lt1"/>
                </a:highlight>
              </a:rPr>
              <a:t>Accès voiture site:</a:t>
            </a:r>
            <a:endParaRPr sz="1800">
              <a:solidFill>
                <a:srgbClr val="0000FF"/>
              </a:solidFill>
              <a:highlight>
                <a:schemeClr val="lt1"/>
              </a:highlight>
            </a:endParaRPr>
          </a:p>
          <a:p>
            <a:pPr marL="0" lvl="0" indent="0" algn="ctr" rtl="0">
              <a:spcBef>
                <a:spcPts val="0"/>
              </a:spcBef>
              <a:spcAft>
                <a:spcPts val="0"/>
              </a:spcAft>
              <a:buNone/>
            </a:pPr>
            <a:r>
              <a:rPr lang="fr" sz="1800">
                <a:solidFill>
                  <a:srgbClr val="0000FF"/>
                </a:solidFill>
                <a:highlight>
                  <a:schemeClr val="lt1"/>
                </a:highlight>
              </a:rPr>
              <a:t>Attention départ vélo sur cette route </a:t>
            </a:r>
            <a:endParaRPr sz="1800">
              <a:solidFill>
                <a:srgbClr val="0000FF"/>
              </a:solidFill>
              <a:highlight>
                <a:schemeClr val="lt1"/>
              </a:highlight>
            </a:endParaRPr>
          </a:p>
          <a:p>
            <a:pPr marL="0" lvl="0" indent="0" algn="ctr" rtl="0">
              <a:spcBef>
                <a:spcPts val="0"/>
              </a:spcBef>
              <a:spcAft>
                <a:spcPts val="0"/>
              </a:spcAft>
              <a:buNone/>
            </a:pPr>
            <a:endParaRPr sz="1800">
              <a:solidFill>
                <a:srgbClr val="0000FF"/>
              </a:solidFill>
              <a:highlight>
                <a:schemeClr val="lt1"/>
              </a:highlight>
            </a:endParaRPr>
          </a:p>
        </p:txBody>
      </p:sp>
      <p:cxnSp>
        <p:nvCxnSpPr>
          <p:cNvPr id="84" name="Google Shape;84;p16"/>
          <p:cNvCxnSpPr/>
          <p:nvPr/>
        </p:nvCxnSpPr>
        <p:spPr>
          <a:xfrm rot="10800000" flipH="1">
            <a:off x="3683081" y="4013370"/>
            <a:ext cx="337800" cy="261900"/>
          </a:xfrm>
          <a:prstGeom prst="straightConnector1">
            <a:avLst/>
          </a:prstGeom>
          <a:noFill/>
          <a:ln w="9525" cap="flat" cmpd="sng">
            <a:solidFill>
              <a:srgbClr val="0000FF"/>
            </a:solidFill>
            <a:prstDash val="solid"/>
            <a:round/>
            <a:headEnd type="none" w="med" len="med"/>
            <a:tailEnd type="triangle" w="med" len="med"/>
          </a:ln>
        </p:spPr>
      </p:cxnSp>
      <p:cxnSp>
        <p:nvCxnSpPr>
          <p:cNvPr id="85" name="Google Shape;85;p16"/>
          <p:cNvCxnSpPr/>
          <p:nvPr/>
        </p:nvCxnSpPr>
        <p:spPr>
          <a:xfrm rot="10800000">
            <a:off x="4163214" y="2788986"/>
            <a:ext cx="405300" cy="202800"/>
          </a:xfrm>
          <a:prstGeom prst="straightConnector1">
            <a:avLst/>
          </a:prstGeom>
          <a:noFill/>
          <a:ln w="9525" cap="flat" cmpd="sng">
            <a:solidFill>
              <a:srgbClr val="0000FF"/>
            </a:solidFill>
            <a:prstDash val="solid"/>
            <a:round/>
            <a:headEnd type="none" w="med" len="med"/>
            <a:tailEnd type="triangle" w="med" len="med"/>
          </a:ln>
        </p:spPr>
      </p:cxnSp>
      <p:sp>
        <p:nvSpPr>
          <p:cNvPr id="86" name="Google Shape;86;p16"/>
          <p:cNvSpPr txBox="1"/>
          <p:nvPr/>
        </p:nvSpPr>
        <p:spPr>
          <a:xfrm rot="2961908">
            <a:off x="4400277" y="1867711"/>
            <a:ext cx="777598" cy="202754"/>
          </a:xfrm>
          <a:prstGeom prst="rect">
            <a:avLst/>
          </a:prstGeom>
          <a:no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r" sz="1300">
                <a:solidFill>
                  <a:srgbClr val="E69138"/>
                </a:solidFill>
              </a:rPr>
              <a:t>Village</a:t>
            </a:r>
            <a:endParaRPr sz="1300">
              <a:solidFill>
                <a:srgbClr val="E69138"/>
              </a:solidFill>
            </a:endParaRPr>
          </a:p>
        </p:txBody>
      </p:sp>
      <p:sp>
        <p:nvSpPr>
          <p:cNvPr id="87" name="Google Shape;87;p16"/>
          <p:cNvSpPr txBox="1"/>
          <p:nvPr/>
        </p:nvSpPr>
        <p:spPr>
          <a:xfrm rot="2961908">
            <a:off x="4612938" y="1633367"/>
            <a:ext cx="777598" cy="319766"/>
          </a:xfrm>
          <a:prstGeom prst="rect">
            <a:avLst/>
          </a:prstGeom>
          <a:noFill/>
          <a:ln w="9525"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r" sz="1300">
                <a:solidFill>
                  <a:srgbClr val="00FF00"/>
                </a:solidFill>
              </a:rPr>
              <a:t>Parc à Vélo</a:t>
            </a:r>
            <a:endParaRPr sz="1300">
              <a:solidFill>
                <a:srgbClr val="00FF00"/>
              </a:solidFill>
            </a:endParaRPr>
          </a:p>
        </p:txBody>
      </p:sp>
      <p:pic>
        <p:nvPicPr>
          <p:cNvPr id="88" name="Google Shape;88;p16"/>
          <p:cNvPicPr preferRelativeResize="0"/>
          <p:nvPr/>
        </p:nvPicPr>
        <p:blipFill>
          <a:blip r:embed="rId4">
            <a:alphaModFix/>
          </a:blip>
          <a:stretch>
            <a:fillRect/>
          </a:stretch>
        </p:blipFill>
        <p:spPr>
          <a:xfrm>
            <a:off x="3739475" y="449904"/>
            <a:ext cx="1455753" cy="387900"/>
          </a:xfrm>
          <a:prstGeom prst="rect">
            <a:avLst/>
          </a:prstGeom>
          <a:noFill/>
          <a:ln>
            <a:noFill/>
          </a:ln>
        </p:spPr>
      </p:pic>
      <p:sp>
        <p:nvSpPr>
          <p:cNvPr id="89" name="Google Shape;89;p16"/>
          <p:cNvSpPr txBox="1"/>
          <p:nvPr/>
        </p:nvSpPr>
        <p:spPr>
          <a:xfrm>
            <a:off x="7916575" y="96925"/>
            <a:ext cx="1136700" cy="625500"/>
          </a:xfrm>
          <a:prstGeom prst="rect">
            <a:avLst/>
          </a:prstGeom>
          <a:solidFill>
            <a:srgbClr val="FFFFFF"/>
          </a:solidFill>
          <a:ln w="19050"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fr" sz="2000">
                <a:solidFill>
                  <a:srgbClr val="0000FF"/>
                </a:solidFill>
              </a:rPr>
              <a:t>  Accès</a:t>
            </a:r>
            <a:endParaRPr sz="2000">
              <a:solidFill>
                <a:srgbClr val="0000FF"/>
              </a:solidFill>
            </a:endParaRPr>
          </a:p>
        </p:txBody>
      </p:sp>
      <p:sp>
        <p:nvSpPr>
          <p:cNvPr id="90" name="Google Shape;90;p16"/>
          <p:cNvSpPr txBox="1"/>
          <p:nvPr/>
        </p:nvSpPr>
        <p:spPr>
          <a:xfrm rot="-2193626">
            <a:off x="2090774" y="2810460"/>
            <a:ext cx="777611" cy="319744"/>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 sz="1300">
                <a:solidFill>
                  <a:srgbClr val="FF00FF"/>
                </a:solidFill>
              </a:rPr>
              <a:t>Parking</a:t>
            </a:r>
            <a:endParaRPr sz="1300">
              <a:solidFill>
                <a:srgbClr val="FF00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95" name="Google Shape;95;p17"/>
          <p:cNvPicPr preferRelativeResize="0"/>
          <p:nvPr/>
        </p:nvPicPr>
        <p:blipFill>
          <a:blip r:embed="rId3">
            <a:alphaModFix/>
          </a:blip>
          <a:stretch>
            <a:fillRect/>
          </a:stretch>
        </p:blipFill>
        <p:spPr>
          <a:xfrm>
            <a:off x="1086950" y="307428"/>
            <a:ext cx="6336750" cy="4701800"/>
          </a:xfrm>
          <a:prstGeom prst="rect">
            <a:avLst/>
          </a:prstGeom>
          <a:noFill/>
          <a:ln>
            <a:noFill/>
          </a:ln>
        </p:spPr>
      </p:pic>
      <p:sp>
        <p:nvSpPr>
          <p:cNvPr id="96" name="Google Shape;96;p17"/>
          <p:cNvSpPr/>
          <p:nvPr/>
        </p:nvSpPr>
        <p:spPr>
          <a:xfrm>
            <a:off x="6471075" y="227425"/>
            <a:ext cx="2347500" cy="1577400"/>
          </a:xfrm>
          <a:prstGeom prst="rect">
            <a:avLst/>
          </a:prstGeom>
          <a:solidFill>
            <a:srgbClr val="FFFF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97" name="Google Shape;97;p17"/>
          <p:cNvSpPr txBox="1"/>
          <p:nvPr/>
        </p:nvSpPr>
        <p:spPr>
          <a:xfrm>
            <a:off x="7188500" y="731050"/>
            <a:ext cx="1323000" cy="23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800">
                <a:solidFill>
                  <a:schemeClr val="dk2"/>
                </a:solidFill>
              </a:rPr>
              <a:t>Départ/ Retour Vélo</a:t>
            </a:r>
            <a:endParaRPr sz="800">
              <a:solidFill>
                <a:schemeClr val="dk2"/>
              </a:solidFill>
            </a:endParaRPr>
          </a:p>
          <a:p>
            <a:pPr marL="0" lvl="0" indent="0" algn="l" rtl="0">
              <a:spcBef>
                <a:spcPts val="0"/>
              </a:spcBef>
              <a:spcAft>
                <a:spcPts val="0"/>
              </a:spcAft>
              <a:buNone/>
            </a:pPr>
            <a:endParaRPr sz="800">
              <a:solidFill>
                <a:schemeClr val="dk2"/>
              </a:solidFill>
            </a:endParaRPr>
          </a:p>
        </p:txBody>
      </p:sp>
      <p:cxnSp>
        <p:nvCxnSpPr>
          <p:cNvPr id="98" name="Google Shape;98;p17"/>
          <p:cNvCxnSpPr/>
          <p:nvPr/>
        </p:nvCxnSpPr>
        <p:spPr>
          <a:xfrm>
            <a:off x="6631275" y="820625"/>
            <a:ext cx="336300" cy="156900"/>
          </a:xfrm>
          <a:prstGeom prst="straightConnector1">
            <a:avLst/>
          </a:prstGeom>
          <a:noFill/>
          <a:ln w="9525" cap="flat" cmpd="sng">
            <a:solidFill>
              <a:srgbClr val="00FF00"/>
            </a:solidFill>
            <a:prstDash val="dash"/>
            <a:round/>
            <a:headEnd type="none" w="med" len="med"/>
            <a:tailEnd type="triangle" w="med" len="med"/>
          </a:ln>
        </p:spPr>
      </p:cxnSp>
      <p:cxnSp>
        <p:nvCxnSpPr>
          <p:cNvPr id="99" name="Google Shape;99;p17"/>
          <p:cNvCxnSpPr/>
          <p:nvPr/>
        </p:nvCxnSpPr>
        <p:spPr>
          <a:xfrm rot="10800000">
            <a:off x="6676275" y="731050"/>
            <a:ext cx="328800" cy="149400"/>
          </a:xfrm>
          <a:prstGeom prst="straightConnector1">
            <a:avLst/>
          </a:prstGeom>
          <a:noFill/>
          <a:ln w="9525" cap="flat" cmpd="sng">
            <a:solidFill>
              <a:srgbClr val="00FF00"/>
            </a:solidFill>
            <a:prstDash val="dash"/>
            <a:round/>
            <a:headEnd type="none" w="med" len="med"/>
            <a:tailEnd type="triangle" w="med" len="med"/>
          </a:ln>
        </p:spPr>
      </p:cxnSp>
      <p:cxnSp>
        <p:nvCxnSpPr>
          <p:cNvPr id="100" name="Google Shape;100;p17"/>
          <p:cNvCxnSpPr/>
          <p:nvPr/>
        </p:nvCxnSpPr>
        <p:spPr>
          <a:xfrm>
            <a:off x="6631275" y="515825"/>
            <a:ext cx="336300" cy="156900"/>
          </a:xfrm>
          <a:prstGeom prst="straightConnector1">
            <a:avLst/>
          </a:prstGeom>
          <a:noFill/>
          <a:ln w="9525" cap="flat" cmpd="sng">
            <a:solidFill>
              <a:srgbClr val="FFFF00"/>
            </a:solidFill>
            <a:prstDash val="dash"/>
            <a:round/>
            <a:headEnd type="none" w="med" len="med"/>
            <a:tailEnd type="triangle" w="med" len="med"/>
          </a:ln>
        </p:spPr>
      </p:cxnSp>
      <p:cxnSp>
        <p:nvCxnSpPr>
          <p:cNvPr id="101" name="Google Shape;101;p17"/>
          <p:cNvCxnSpPr/>
          <p:nvPr/>
        </p:nvCxnSpPr>
        <p:spPr>
          <a:xfrm rot="10800000">
            <a:off x="6676275" y="426250"/>
            <a:ext cx="328800" cy="149400"/>
          </a:xfrm>
          <a:prstGeom prst="straightConnector1">
            <a:avLst/>
          </a:prstGeom>
          <a:noFill/>
          <a:ln w="9525" cap="flat" cmpd="sng">
            <a:solidFill>
              <a:srgbClr val="FFFF00"/>
            </a:solidFill>
            <a:prstDash val="dash"/>
            <a:round/>
            <a:headEnd type="none" w="med" len="med"/>
            <a:tailEnd type="triangle" w="med" len="med"/>
          </a:ln>
        </p:spPr>
      </p:cxnSp>
      <p:sp>
        <p:nvSpPr>
          <p:cNvPr id="102" name="Google Shape;102;p17"/>
          <p:cNvSpPr txBox="1"/>
          <p:nvPr/>
        </p:nvSpPr>
        <p:spPr>
          <a:xfrm>
            <a:off x="7188500" y="357513"/>
            <a:ext cx="1323000" cy="23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800">
                <a:solidFill>
                  <a:schemeClr val="dk2"/>
                </a:solidFill>
              </a:rPr>
              <a:t>Départ dans l’eau / Retour Natation</a:t>
            </a:r>
            <a:endParaRPr sz="800">
              <a:solidFill>
                <a:schemeClr val="dk2"/>
              </a:solidFill>
            </a:endParaRPr>
          </a:p>
          <a:p>
            <a:pPr marL="0" lvl="0" indent="0" algn="l" rtl="0">
              <a:spcBef>
                <a:spcPts val="0"/>
              </a:spcBef>
              <a:spcAft>
                <a:spcPts val="0"/>
              </a:spcAft>
              <a:buNone/>
            </a:pPr>
            <a:endParaRPr sz="800">
              <a:solidFill>
                <a:schemeClr val="dk2"/>
              </a:solidFill>
            </a:endParaRPr>
          </a:p>
        </p:txBody>
      </p:sp>
      <p:cxnSp>
        <p:nvCxnSpPr>
          <p:cNvPr id="103" name="Google Shape;103;p17"/>
          <p:cNvCxnSpPr/>
          <p:nvPr/>
        </p:nvCxnSpPr>
        <p:spPr>
          <a:xfrm rot="10800000" flipH="1">
            <a:off x="4772007" y="3008619"/>
            <a:ext cx="199800" cy="165900"/>
          </a:xfrm>
          <a:prstGeom prst="straightConnector1">
            <a:avLst/>
          </a:prstGeom>
          <a:noFill/>
          <a:ln w="19050" cap="flat" cmpd="sng">
            <a:solidFill>
              <a:srgbClr val="FF0000"/>
            </a:solidFill>
            <a:prstDash val="solid"/>
            <a:round/>
            <a:headEnd type="none" w="med" len="med"/>
            <a:tailEnd type="none" w="med" len="med"/>
          </a:ln>
        </p:spPr>
      </p:cxnSp>
      <p:sp>
        <p:nvSpPr>
          <p:cNvPr id="104" name="Google Shape;104;p17"/>
          <p:cNvSpPr txBox="1"/>
          <p:nvPr/>
        </p:nvSpPr>
        <p:spPr>
          <a:xfrm>
            <a:off x="7188493" y="1084936"/>
            <a:ext cx="1323000" cy="23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800">
                <a:solidFill>
                  <a:schemeClr val="dk2"/>
                </a:solidFill>
              </a:rPr>
              <a:t>Départ CAP</a:t>
            </a:r>
            <a:endParaRPr sz="800">
              <a:solidFill>
                <a:schemeClr val="dk2"/>
              </a:solidFill>
            </a:endParaRPr>
          </a:p>
          <a:p>
            <a:pPr marL="0" lvl="0" indent="0" algn="l" rtl="0">
              <a:spcBef>
                <a:spcPts val="0"/>
              </a:spcBef>
              <a:spcAft>
                <a:spcPts val="0"/>
              </a:spcAft>
              <a:buNone/>
            </a:pPr>
            <a:endParaRPr sz="800">
              <a:solidFill>
                <a:schemeClr val="dk2"/>
              </a:solidFill>
            </a:endParaRPr>
          </a:p>
        </p:txBody>
      </p:sp>
      <p:sp>
        <p:nvSpPr>
          <p:cNvPr id="105" name="Google Shape;105;p17"/>
          <p:cNvSpPr txBox="1"/>
          <p:nvPr/>
        </p:nvSpPr>
        <p:spPr>
          <a:xfrm>
            <a:off x="7212184" y="1416850"/>
            <a:ext cx="1323000" cy="23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800">
                <a:solidFill>
                  <a:schemeClr val="dk2"/>
                </a:solidFill>
              </a:rPr>
              <a:t>Ligne d’arrivée</a:t>
            </a:r>
            <a:endParaRPr sz="800">
              <a:solidFill>
                <a:schemeClr val="dk2"/>
              </a:solidFill>
            </a:endParaRPr>
          </a:p>
          <a:p>
            <a:pPr marL="0" lvl="0" indent="0" algn="l" rtl="0">
              <a:spcBef>
                <a:spcPts val="0"/>
              </a:spcBef>
              <a:spcAft>
                <a:spcPts val="0"/>
              </a:spcAft>
              <a:buNone/>
            </a:pPr>
            <a:endParaRPr sz="800">
              <a:solidFill>
                <a:schemeClr val="dk2"/>
              </a:solidFill>
            </a:endParaRPr>
          </a:p>
        </p:txBody>
      </p:sp>
      <p:sp>
        <p:nvSpPr>
          <p:cNvPr id="106" name="Google Shape;106;p17"/>
          <p:cNvSpPr txBox="1"/>
          <p:nvPr/>
        </p:nvSpPr>
        <p:spPr>
          <a:xfrm>
            <a:off x="2638475" y="25575"/>
            <a:ext cx="3872700" cy="373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fr" sz="1800">
                <a:solidFill>
                  <a:srgbClr val="FF0000"/>
                </a:solidFill>
                <a:highlight>
                  <a:srgbClr val="FFFFFF"/>
                </a:highlight>
              </a:rPr>
              <a:t>Les Zones/ Départ/Retour</a:t>
            </a:r>
            <a:endParaRPr sz="1800">
              <a:solidFill>
                <a:srgbClr val="FF0000"/>
              </a:solidFill>
              <a:highlight>
                <a:srgbClr val="FFFFFF"/>
              </a:highlight>
            </a:endParaRPr>
          </a:p>
        </p:txBody>
      </p:sp>
      <p:pic>
        <p:nvPicPr>
          <p:cNvPr id="107" name="Google Shape;107;p17"/>
          <p:cNvPicPr preferRelativeResize="0"/>
          <p:nvPr/>
        </p:nvPicPr>
        <p:blipFill>
          <a:blip r:embed="rId4">
            <a:alphaModFix/>
          </a:blip>
          <a:stretch>
            <a:fillRect/>
          </a:stretch>
        </p:blipFill>
        <p:spPr>
          <a:xfrm>
            <a:off x="239225" y="4517461"/>
            <a:ext cx="2172649" cy="578925"/>
          </a:xfrm>
          <a:prstGeom prst="rect">
            <a:avLst/>
          </a:prstGeom>
          <a:noFill/>
          <a:ln>
            <a:noFill/>
          </a:ln>
        </p:spPr>
      </p:pic>
      <p:cxnSp>
        <p:nvCxnSpPr>
          <p:cNvPr id="108" name="Google Shape;108;p17"/>
          <p:cNvCxnSpPr/>
          <p:nvPr/>
        </p:nvCxnSpPr>
        <p:spPr>
          <a:xfrm rot="1967800">
            <a:off x="2441761" y="1301122"/>
            <a:ext cx="336189" cy="156694"/>
          </a:xfrm>
          <a:prstGeom prst="straightConnector1">
            <a:avLst/>
          </a:prstGeom>
          <a:noFill/>
          <a:ln w="9525" cap="flat" cmpd="sng">
            <a:solidFill>
              <a:srgbClr val="FFFF00"/>
            </a:solidFill>
            <a:prstDash val="dash"/>
            <a:round/>
            <a:headEnd type="none" w="med" len="med"/>
            <a:tailEnd type="triangle" w="med" len="med"/>
          </a:ln>
        </p:spPr>
      </p:cxnSp>
      <p:cxnSp>
        <p:nvCxnSpPr>
          <p:cNvPr id="109" name="Google Shape;109;p17"/>
          <p:cNvCxnSpPr/>
          <p:nvPr/>
        </p:nvCxnSpPr>
        <p:spPr>
          <a:xfrm rot="-8830798">
            <a:off x="2641771" y="1221326"/>
            <a:ext cx="328781" cy="149285"/>
          </a:xfrm>
          <a:prstGeom prst="straightConnector1">
            <a:avLst/>
          </a:prstGeom>
          <a:noFill/>
          <a:ln w="9525" cap="flat" cmpd="sng">
            <a:solidFill>
              <a:srgbClr val="FFFF00"/>
            </a:solidFill>
            <a:prstDash val="dash"/>
            <a:round/>
            <a:headEnd type="none" w="med" len="med"/>
            <a:tailEnd type="triangle" w="med" len="med"/>
          </a:ln>
        </p:spPr>
      </p:cxnSp>
      <p:cxnSp>
        <p:nvCxnSpPr>
          <p:cNvPr id="110" name="Google Shape;110;p17"/>
          <p:cNvCxnSpPr/>
          <p:nvPr/>
        </p:nvCxnSpPr>
        <p:spPr>
          <a:xfrm rot="2604652">
            <a:off x="5374318" y="4335450"/>
            <a:ext cx="336571" cy="157035"/>
          </a:xfrm>
          <a:prstGeom prst="straightConnector1">
            <a:avLst/>
          </a:prstGeom>
          <a:noFill/>
          <a:ln w="9525" cap="flat" cmpd="sng">
            <a:solidFill>
              <a:srgbClr val="00FF00"/>
            </a:solidFill>
            <a:prstDash val="dash"/>
            <a:round/>
            <a:headEnd type="none" w="med" len="med"/>
            <a:tailEnd type="triangle" w="med" len="med"/>
          </a:ln>
        </p:spPr>
      </p:cxnSp>
      <p:cxnSp>
        <p:nvCxnSpPr>
          <p:cNvPr id="111" name="Google Shape;111;p17"/>
          <p:cNvCxnSpPr/>
          <p:nvPr/>
        </p:nvCxnSpPr>
        <p:spPr>
          <a:xfrm rot="-8193129">
            <a:off x="5472141" y="4299624"/>
            <a:ext cx="328925" cy="149401"/>
          </a:xfrm>
          <a:prstGeom prst="straightConnector1">
            <a:avLst/>
          </a:prstGeom>
          <a:noFill/>
          <a:ln w="9525" cap="flat" cmpd="sng">
            <a:solidFill>
              <a:srgbClr val="00FF00"/>
            </a:solidFill>
            <a:prstDash val="dash"/>
            <a:round/>
            <a:headEnd type="none" w="med" len="med"/>
            <a:tailEnd type="triangle" w="med" len="med"/>
          </a:ln>
        </p:spPr>
      </p:cxnSp>
      <p:cxnSp>
        <p:nvCxnSpPr>
          <p:cNvPr id="112" name="Google Shape;112;p17"/>
          <p:cNvCxnSpPr/>
          <p:nvPr/>
        </p:nvCxnSpPr>
        <p:spPr>
          <a:xfrm rot="10800000">
            <a:off x="6683476" y="1125421"/>
            <a:ext cx="314400" cy="124200"/>
          </a:xfrm>
          <a:prstGeom prst="straightConnector1">
            <a:avLst/>
          </a:prstGeom>
          <a:noFill/>
          <a:ln w="9525" cap="flat" cmpd="sng">
            <a:solidFill>
              <a:srgbClr val="00FFFF"/>
            </a:solidFill>
            <a:prstDash val="dash"/>
            <a:round/>
            <a:headEnd type="none" w="med" len="med"/>
            <a:tailEnd type="triangle" w="med" len="med"/>
          </a:ln>
        </p:spPr>
      </p:cxnSp>
      <p:cxnSp>
        <p:nvCxnSpPr>
          <p:cNvPr id="113" name="Google Shape;113;p17"/>
          <p:cNvCxnSpPr/>
          <p:nvPr/>
        </p:nvCxnSpPr>
        <p:spPr>
          <a:xfrm>
            <a:off x="6676275" y="1534600"/>
            <a:ext cx="455400" cy="3300"/>
          </a:xfrm>
          <a:prstGeom prst="straightConnector1">
            <a:avLst/>
          </a:prstGeom>
          <a:noFill/>
          <a:ln w="19050" cap="flat" cmpd="sng">
            <a:solidFill>
              <a:srgbClr val="FF0000"/>
            </a:solidFill>
            <a:prstDash val="solid"/>
            <a:round/>
            <a:headEnd type="none" w="med" len="med"/>
            <a:tailEnd type="none" w="med" len="med"/>
          </a:ln>
        </p:spPr>
      </p:cxnSp>
      <p:sp>
        <p:nvSpPr>
          <p:cNvPr id="114" name="Google Shape;114;p17"/>
          <p:cNvSpPr/>
          <p:nvPr/>
        </p:nvSpPr>
        <p:spPr>
          <a:xfrm rot="3295607">
            <a:off x="3821974" y="2808280"/>
            <a:ext cx="1682147" cy="632464"/>
          </a:xfrm>
          <a:prstGeom prst="rect">
            <a:avLst/>
          </a:prstGeom>
          <a:noFill/>
          <a:ln w="19050" cap="flat" cmpd="sng">
            <a:solidFill>
              <a:srgbClr val="00FF00"/>
            </a:solidFill>
            <a:prstDash val="lg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5" name="Google Shape;115;p17"/>
          <p:cNvSpPr/>
          <p:nvPr/>
        </p:nvSpPr>
        <p:spPr>
          <a:xfrm rot="3295423">
            <a:off x="4288917" y="2406075"/>
            <a:ext cx="1888225" cy="668003"/>
          </a:xfrm>
          <a:prstGeom prst="rect">
            <a:avLst/>
          </a:prstGeom>
          <a:noFill/>
          <a:ln w="19050" cap="flat" cmpd="sng">
            <a:solidFill>
              <a:srgbClr val="FF00FF"/>
            </a:solidFill>
            <a:prstDash val="lg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116" name="Google Shape;116;p17"/>
          <p:cNvCxnSpPr/>
          <p:nvPr/>
        </p:nvCxnSpPr>
        <p:spPr>
          <a:xfrm>
            <a:off x="4335531" y="1889628"/>
            <a:ext cx="254700" cy="233700"/>
          </a:xfrm>
          <a:prstGeom prst="straightConnector1">
            <a:avLst/>
          </a:prstGeom>
          <a:noFill/>
          <a:ln w="9525" cap="flat" cmpd="sng">
            <a:solidFill>
              <a:srgbClr val="FFFF00"/>
            </a:solidFill>
            <a:prstDash val="dash"/>
            <a:round/>
            <a:headEnd type="none" w="med" len="med"/>
            <a:tailEnd type="triangle" w="med" len="med"/>
          </a:ln>
        </p:spPr>
      </p:cxnSp>
      <p:sp>
        <p:nvSpPr>
          <p:cNvPr id="117" name="Google Shape;117;p17"/>
          <p:cNvSpPr/>
          <p:nvPr/>
        </p:nvSpPr>
        <p:spPr>
          <a:xfrm>
            <a:off x="4570913" y="1453300"/>
            <a:ext cx="360550" cy="618625"/>
          </a:xfrm>
          <a:custGeom>
            <a:avLst/>
            <a:gdLst/>
            <a:ahLst/>
            <a:cxnLst/>
            <a:rect l="l" t="t" r="r" b="b"/>
            <a:pathLst>
              <a:path w="14422" h="24745" extrusionOk="0">
                <a:moveTo>
                  <a:pt x="6485" y="24745"/>
                </a:moveTo>
                <a:cubicBezTo>
                  <a:pt x="5438" y="24156"/>
                  <a:pt x="855" y="22454"/>
                  <a:pt x="200" y="21210"/>
                </a:cubicBezTo>
                <a:cubicBezTo>
                  <a:pt x="-455" y="19966"/>
                  <a:pt x="920" y="18395"/>
                  <a:pt x="2557" y="17282"/>
                </a:cubicBezTo>
                <a:cubicBezTo>
                  <a:pt x="4194" y="16169"/>
                  <a:pt x="8056" y="16170"/>
                  <a:pt x="10020" y="14533"/>
                </a:cubicBezTo>
                <a:cubicBezTo>
                  <a:pt x="11984" y="12897"/>
                  <a:pt x="14013" y="9885"/>
                  <a:pt x="14340" y="7463"/>
                </a:cubicBezTo>
                <a:cubicBezTo>
                  <a:pt x="14667" y="5041"/>
                  <a:pt x="12377" y="1244"/>
                  <a:pt x="11984" y="0"/>
                </a:cubicBezTo>
              </a:path>
            </a:pathLst>
          </a:custGeom>
          <a:noFill/>
          <a:ln w="9525" cap="flat" cmpd="sng">
            <a:solidFill>
              <a:srgbClr val="00FFFF"/>
            </a:solidFill>
            <a:prstDash val="dash"/>
            <a:round/>
            <a:headEnd type="none" w="med" len="med"/>
            <a:tailEnd type="triangle" w="med" len="med"/>
          </a:ln>
        </p:spPr>
        <p:txBody>
          <a:bodyPr/>
          <a:lstStyle/>
          <a:p>
            <a:endParaRPr lang="fr-FR"/>
          </a:p>
        </p:txBody>
      </p:sp>
      <p:sp>
        <p:nvSpPr>
          <p:cNvPr id="118" name="Google Shape;118;p17"/>
          <p:cNvSpPr txBox="1"/>
          <p:nvPr/>
        </p:nvSpPr>
        <p:spPr>
          <a:xfrm rot="3234575">
            <a:off x="4723141" y="2697915"/>
            <a:ext cx="1323122" cy="23876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800">
                <a:solidFill>
                  <a:srgbClr val="FF00FF"/>
                </a:solidFill>
              </a:rPr>
              <a:t>PARC À VÉLO</a:t>
            </a:r>
            <a:endParaRPr sz="800">
              <a:solidFill>
                <a:srgbClr val="FF00FF"/>
              </a:solidFill>
            </a:endParaRPr>
          </a:p>
          <a:p>
            <a:pPr marL="0" lvl="0" indent="0" algn="l" rtl="0">
              <a:spcBef>
                <a:spcPts val="0"/>
              </a:spcBef>
              <a:spcAft>
                <a:spcPts val="0"/>
              </a:spcAft>
              <a:buNone/>
            </a:pPr>
            <a:endParaRPr sz="800">
              <a:solidFill>
                <a:srgbClr val="FF00FF"/>
              </a:solidFill>
            </a:endParaRPr>
          </a:p>
        </p:txBody>
      </p:sp>
      <p:sp>
        <p:nvSpPr>
          <p:cNvPr id="119" name="Google Shape;119;p17"/>
          <p:cNvSpPr txBox="1"/>
          <p:nvPr/>
        </p:nvSpPr>
        <p:spPr>
          <a:xfrm rot="3234540">
            <a:off x="4175973" y="3009739"/>
            <a:ext cx="794473" cy="22952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800">
                <a:solidFill>
                  <a:srgbClr val="00FF00"/>
                </a:solidFill>
              </a:rPr>
              <a:t>VILLAGE</a:t>
            </a:r>
            <a:endParaRPr sz="800">
              <a:solidFill>
                <a:srgbClr val="00FF00"/>
              </a:solidFill>
            </a:endParaRPr>
          </a:p>
          <a:p>
            <a:pPr marL="0" lvl="0" indent="0" algn="l" rtl="0">
              <a:spcBef>
                <a:spcPts val="0"/>
              </a:spcBef>
              <a:spcAft>
                <a:spcPts val="0"/>
              </a:spcAft>
              <a:buNone/>
            </a:pPr>
            <a:endParaRPr sz="800">
              <a:solidFill>
                <a:srgbClr val="00FF00"/>
              </a:solidFill>
            </a:endParaRPr>
          </a:p>
        </p:txBody>
      </p:sp>
      <p:sp>
        <p:nvSpPr>
          <p:cNvPr id="120" name="Google Shape;120;p17"/>
          <p:cNvSpPr txBox="1"/>
          <p:nvPr/>
        </p:nvSpPr>
        <p:spPr>
          <a:xfrm>
            <a:off x="2211725" y="1001225"/>
            <a:ext cx="455400" cy="57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1600">
                <a:solidFill>
                  <a:srgbClr val="FFFF00"/>
                </a:solidFill>
              </a:rPr>
              <a:t>D</a:t>
            </a:r>
            <a:endParaRPr sz="1200">
              <a:solidFill>
                <a:srgbClr val="FFFF00"/>
              </a:solidFill>
            </a:endParaRPr>
          </a:p>
        </p:txBody>
      </p:sp>
      <p:sp>
        <p:nvSpPr>
          <p:cNvPr id="121" name="Google Shape;121;p17"/>
          <p:cNvSpPr/>
          <p:nvPr/>
        </p:nvSpPr>
        <p:spPr>
          <a:xfrm>
            <a:off x="2666053" y="714916"/>
            <a:ext cx="1675325" cy="1164875"/>
          </a:xfrm>
          <a:custGeom>
            <a:avLst/>
            <a:gdLst/>
            <a:ahLst/>
            <a:cxnLst/>
            <a:rect l="l" t="t" r="r" b="b"/>
            <a:pathLst>
              <a:path w="67013" h="46595" extrusionOk="0">
                <a:moveTo>
                  <a:pt x="8294" y="28134"/>
                </a:moveTo>
                <a:cubicBezTo>
                  <a:pt x="6923" y="25205"/>
                  <a:pt x="-454" y="14936"/>
                  <a:pt x="65" y="10562"/>
                </a:cubicBezTo>
                <a:cubicBezTo>
                  <a:pt x="584" y="6188"/>
                  <a:pt x="250" y="-4117"/>
                  <a:pt x="11408" y="1888"/>
                </a:cubicBezTo>
                <a:cubicBezTo>
                  <a:pt x="22566" y="7894"/>
                  <a:pt x="57746" y="39144"/>
                  <a:pt x="67014" y="46595"/>
                </a:cubicBezTo>
              </a:path>
            </a:pathLst>
          </a:custGeom>
          <a:noFill/>
          <a:ln w="9525" cap="flat" cmpd="sng">
            <a:solidFill>
              <a:srgbClr val="FFFF00"/>
            </a:solidFill>
            <a:prstDash val="dash"/>
            <a:round/>
            <a:headEnd type="none" w="med" len="med"/>
            <a:tailEnd type="none" w="med" len="med"/>
          </a:ln>
        </p:spPr>
        <p:txBody>
          <a:bodyPr/>
          <a:lstStyle/>
          <a:p>
            <a:endParaRPr lang="fr-FR"/>
          </a:p>
        </p:txBody>
      </p:sp>
      <p:sp>
        <p:nvSpPr>
          <p:cNvPr id="122" name="Google Shape;122;p17"/>
          <p:cNvSpPr txBox="1"/>
          <p:nvPr/>
        </p:nvSpPr>
        <p:spPr>
          <a:xfrm>
            <a:off x="2803408" y="1114701"/>
            <a:ext cx="455400" cy="57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1600">
                <a:solidFill>
                  <a:srgbClr val="FFFF00"/>
                </a:solidFill>
              </a:rPr>
              <a:t>R</a:t>
            </a:r>
            <a:endParaRPr sz="1200">
              <a:solidFill>
                <a:srgbClr val="FFFF00"/>
              </a:solidFill>
            </a:endParaRPr>
          </a:p>
        </p:txBody>
      </p:sp>
      <p:sp>
        <p:nvSpPr>
          <p:cNvPr id="123" name="Google Shape;123;p17"/>
          <p:cNvSpPr/>
          <p:nvPr/>
        </p:nvSpPr>
        <p:spPr>
          <a:xfrm>
            <a:off x="5548174" y="3464550"/>
            <a:ext cx="254686" cy="400330"/>
          </a:xfrm>
          <a:custGeom>
            <a:avLst/>
            <a:gdLst/>
            <a:ahLst/>
            <a:cxnLst/>
            <a:rect l="l" t="t" r="r" b="b"/>
            <a:pathLst>
              <a:path w="13086" h="18683" extrusionOk="0">
                <a:moveTo>
                  <a:pt x="9786" y="0"/>
                </a:moveTo>
                <a:cubicBezTo>
                  <a:pt x="10268" y="1075"/>
                  <a:pt x="14309" y="3336"/>
                  <a:pt x="12678" y="6450"/>
                </a:cubicBezTo>
                <a:cubicBezTo>
                  <a:pt x="11047" y="9564"/>
                  <a:pt x="2113" y="16644"/>
                  <a:pt x="0" y="18683"/>
                </a:cubicBezTo>
              </a:path>
            </a:pathLst>
          </a:custGeom>
          <a:noFill/>
          <a:ln w="9525" cap="flat" cmpd="sng">
            <a:solidFill>
              <a:srgbClr val="00FF00"/>
            </a:solidFill>
            <a:prstDash val="dash"/>
            <a:round/>
            <a:headEnd type="none" w="med" len="med"/>
            <a:tailEnd type="none" w="med" len="med"/>
          </a:ln>
        </p:spPr>
        <p:txBody>
          <a:bodyPr/>
          <a:lstStyle/>
          <a:p>
            <a:endParaRPr lang="fr-FR"/>
          </a:p>
        </p:txBody>
      </p:sp>
      <p:sp>
        <p:nvSpPr>
          <p:cNvPr id="124" name="Google Shape;124;p17"/>
          <p:cNvSpPr/>
          <p:nvPr/>
        </p:nvSpPr>
        <p:spPr>
          <a:xfrm>
            <a:off x="5371710" y="3864900"/>
            <a:ext cx="181875" cy="378125"/>
          </a:xfrm>
          <a:custGeom>
            <a:avLst/>
            <a:gdLst/>
            <a:ahLst/>
            <a:cxnLst/>
            <a:rect l="l" t="t" r="r" b="b"/>
            <a:pathLst>
              <a:path w="7275" h="15125" extrusionOk="0">
                <a:moveTo>
                  <a:pt x="7276" y="0"/>
                </a:moveTo>
                <a:cubicBezTo>
                  <a:pt x="6090" y="1112"/>
                  <a:pt x="788" y="4152"/>
                  <a:pt x="158" y="6673"/>
                </a:cubicBezTo>
                <a:cubicBezTo>
                  <a:pt x="-472" y="9194"/>
                  <a:pt x="2938" y="13716"/>
                  <a:pt x="3494" y="15125"/>
                </a:cubicBezTo>
              </a:path>
            </a:pathLst>
          </a:custGeom>
          <a:noFill/>
          <a:ln w="9525" cap="flat" cmpd="sng">
            <a:solidFill>
              <a:srgbClr val="00FF00"/>
            </a:solidFill>
            <a:prstDash val="dash"/>
            <a:round/>
            <a:headEnd type="none" w="med" len="med"/>
            <a:tailEnd type="none" w="med" len="med"/>
          </a:ln>
        </p:spPr>
        <p:txBody>
          <a:bodyPr/>
          <a:lstStyle/>
          <a:p>
            <a:endParaRPr lang="fr-FR"/>
          </a:p>
        </p:txBody>
      </p:sp>
      <p:sp>
        <p:nvSpPr>
          <p:cNvPr id="125" name="Google Shape;125;p17"/>
          <p:cNvSpPr txBox="1"/>
          <p:nvPr/>
        </p:nvSpPr>
        <p:spPr>
          <a:xfrm>
            <a:off x="4858938" y="1114700"/>
            <a:ext cx="455400" cy="57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1600">
                <a:solidFill>
                  <a:srgbClr val="00FFFF"/>
                </a:solidFill>
              </a:rPr>
              <a:t>D</a:t>
            </a:r>
            <a:endParaRPr sz="1200">
              <a:solidFill>
                <a:srgbClr val="00FFFF"/>
              </a:solidFill>
            </a:endParaRPr>
          </a:p>
        </p:txBody>
      </p:sp>
      <p:sp>
        <p:nvSpPr>
          <p:cNvPr id="126" name="Google Shape;126;p17"/>
          <p:cNvSpPr txBox="1"/>
          <p:nvPr/>
        </p:nvSpPr>
        <p:spPr>
          <a:xfrm>
            <a:off x="5234938" y="4264240"/>
            <a:ext cx="455400" cy="57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1600">
                <a:solidFill>
                  <a:srgbClr val="00FF00"/>
                </a:solidFill>
              </a:rPr>
              <a:t>D</a:t>
            </a:r>
            <a:endParaRPr sz="1200">
              <a:solidFill>
                <a:srgbClr val="00FF00"/>
              </a:solidFill>
            </a:endParaRPr>
          </a:p>
        </p:txBody>
      </p:sp>
      <p:sp>
        <p:nvSpPr>
          <p:cNvPr id="127" name="Google Shape;127;p17"/>
          <p:cNvSpPr/>
          <p:nvPr/>
        </p:nvSpPr>
        <p:spPr>
          <a:xfrm>
            <a:off x="5667211" y="3455694"/>
            <a:ext cx="254686" cy="400330"/>
          </a:xfrm>
          <a:custGeom>
            <a:avLst/>
            <a:gdLst/>
            <a:ahLst/>
            <a:cxnLst/>
            <a:rect l="l" t="t" r="r" b="b"/>
            <a:pathLst>
              <a:path w="13086" h="18683" extrusionOk="0">
                <a:moveTo>
                  <a:pt x="9786" y="0"/>
                </a:moveTo>
                <a:cubicBezTo>
                  <a:pt x="10268" y="1075"/>
                  <a:pt x="14309" y="3336"/>
                  <a:pt x="12678" y="6450"/>
                </a:cubicBezTo>
                <a:cubicBezTo>
                  <a:pt x="11047" y="9564"/>
                  <a:pt x="2113" y="16644"/>
                  <a:pt x="0" y="18683"/>
                </a:cubicBezTo>
              </a:path>
            </a:pathLst>
          </a:custGeom>
          <a:noFill/>
          <a:ln w="9525" cap="flat" cmpd="sng">
            <a:solidFill>
              <a:srgbClr val="00FF00"/>
            </a:solidFill>
            <a:prstDash val="dash"/>
            <a:round/>
            <a:headEnd type="none" w="med" len="med"/>
            <a:tailEnd type="none" w="med" len="med"/>
          </a:ln>
        </p:spPr>
        <p:txBody>
          <a:bodyPr/>
          <a:lstStyle/>
          <a:p>
            <a:endParaRPr lang="fr-FR"/>
          </a:p>
        </p:txBody>
      </p:sp>
      <p:sp>
        <p:nvSpPr>
          <p:cNvPr id="128" name="Google Shape;128;p17"/>
          <p:cNvSpPr/>
          <p:nvPr/>
        </p:nvSpPr>
        <p:spPr>
          <a:xfrm>
            <a:off x="5490747" y="3856044"/>
            <a:ext cx="181875" cy="378125"/>
          </a:xfrm>
          <a:custGeom>
            <a:avLst/>
            <a:gdLst/>
            <a:ahLst/>
            <a:cxnLst/>
            <a:rect l="l" t="t" r="r" b="b"/>
            <a:pathLst>
              <a:path w="7275" h="15125" extrusionOk="0">
                <a:moveTo>
                  <a:pt x="7276" y="0"/>
                </a:moveTo>
                <a:cubicBezTo>
                  <a:pt x="6090" y="1112"/>
                  <a:pt x="788" y="4152"/>
                  <a:pt x="158" y="6673"/>
                </a:cubicBezTo>
                <a:cubicBezTo>
                  <a:pt x="-472" y="9194"/>
                  <a:pt x="2938" y="13716"/>
                  <a:pt x="3494" y="15125"/>
                </a:cubicBezTo>
              </a:path>
            </a:pathLst>
          </a:custGeom>
          <a:noFill/>
          <a:ln w="9525" cap="flat" cmpd="sng">
            <a:solidFill>
              <a:srgbClr val="00FF00"/>
            </a:solidFill>
            <a:prstDash val="dash"/>
            <a:round/>
            <a:headEnd type="none" w="med" len="med"/>
            <a:tailEnd type="none" w="med" len="med"/>
          </a:ln>
        </p:spPr>
        <p:txBody>
          <a:bodyPr/>
          <a:lstStyle/>
          <a:p>
            <a:endParaRPr lang="fr-FR"/>
          </a:p>
        </p:txBody>
      </p:sp>
      <p:sp>
        <p:nvSpPr>
          <p:cNvPr id="129" name="Google Shape;129;p17"/>
          <p:cNvSpPr txBox="1"/>
          <p:nvPr/>
        </p:nvSpPr>
        <p:spPr>
          <a:xfrm>
            <a:off x="5665365" y="4216461"/>
            <a:ext cx="455400" cy="57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1600">
                <a:solidFill>
                  <a:srgbClr val="00FF00"/>
                </a:solidFill>
              </a:rPr>
              <a:t>R</a:t>
            </a:r>
            <a:endParaRPr sz="1200">
              <a:solidFill>
                <a:srgbClr val="00FF00"/>
              </a:solidFill>
            </a:endParaRPr>
          </a:p>
        </p:txBody>
      </p:sp>
      <p:sp>
        <p:nvSpPr>
          <p:cNvPr id="130" name="Google Shape;130;p17"/>
          <p:cNvSpPr txBox="1"/>
          <p:nvPr/>
        </p:nvSpPr>
        <p:spPr>
          <a:xfrm>
            <a:off x="4814613" y="3008627"/>
            <a:ext cx="455400" cy="57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1600">
                <a:solidFill>
                  <a:srgbClr val="FF0000"/>
                </a:solidFill>
              </a:rPr>
              <a:t>A</a:t>
            </a:r>
            <a:endParaRPr sz="1200">
              <a:solidFill>
                <a:srgbClr val="FF0000"/>
              </a:solidFill>
            </a:endParaRPr>
          </a:p>
        </p:txBody>
      </p:sp>
      <p:cxnSp>
        <p:nvCxnSpPr>
          <p:cNvPr id="131" name="Google Shape;131;p17"/>
          <p:cNvCxnSpPr>
            <a:stCxn id="125" idx="1"/>
          </p:cNvCxnSpPr>
          <p:nvPr/>
        </p:nvCxnSpPr>
        <p:spPr>
          <a:xfrm rot="10800000">
            <a:off x="4581738" y="820700"/>
            <a:ext cx="277200" cy="583500"/>
          </a:xfrm>
          <a:prstGeom prst="straightConnector1">
            <a:avLst/>
          </a:prstGeom>
          <a:noFill/>
          <a:ln w="9525" cap="flat" cmpd="sng">
            <a:solidFill>
              <a:srgbClr val="00FFFF"/>
            </a:solidFill>
            <a:prstDash val="dash"/>
            <a:round/>
            <a:headEnd type="none" w="med" len="med"/>
            <a:tailEnd type="triangle" w="med" len="med"/>
          </a:ln>
        </p:spPr>
      </p:cxnSp>
      <p:cxnSp>
        <p:nvCxnSpPr>
          <p:cNvPr id="132" name="Google Shape;132;p17"/>
          <p:cNvCxnSpPr/>
          <p:nvPr/>
        </p:nvCxnSpPr>
        <p:spPr>
          <a:xfrm>
            <a:off x="4647225" y="2797275"/>
            <a:ext cx="284400" cy="348600"/>
          </a:xfrm>
          <a:prstGeom prst="straightConnector1">
            <a:avLst/>
          </a:prstGeom>
          <a:noFill/>
          <a:ln w="9525" cap="flat" cmpd="sng">
            <a:solidFill>
              <a:srgbClr val="00FFFF"/>
            </a:solidFill>
            <a:prstDash val="dash"/>
            <a:round/>
            <a:headEnd type="none" w="med" len="med"/>
            <a:tailEnd type="triangle" w="med" len="med"/>
          </a:ln>
        </p:spPr>
      </p:cxnSp>
      <p:sp>
        <p:nvSpPr>
          <p:cNvPr id="133" name="Google Shape;133;p17"/>
          <p:cNvSpPr txBox="1"/>
          <p:nvPr/>
        </p:nvSpPr>
        <p:spPr>
          <a:xfrm>
            <a:off x="5133401" y="573397"/>
            <a:ext cx="761400" cy="554100"/>
          </a:xfrm>
          <a:prstGeom prst="rect">
            <a:avLst/>
          </a:prstGeom>
          <a:noFill/>
          <a:ln w="19050" cap="flat" cmpd="sng">
            <a:solidFill>
              <a:srgbClr val="00FFFF"/>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fr" sz="1200">
                <a:solidFill>
                  <a:srgbClr val="00FFFF"/>
                </a:solidFill>
                <a:highlight>
                  <a:schemeClr val="lt1"/>
                </a:highlight>
              </a:rPr>
              <a:t>S et M : 2 tours</a:t>
            </a:r>
            <a:endParaRPr sz="800">
              <a:solidFill>
                <a:srgbClr val="00FFFF"/>
              </a:solidFill>
            </a:endParaRPr>
          </a:p>
        </p:txBody>
      </p:sp>
      <p:sp>
        <p:nvSpPr>
          <p:cNvPr id="134" name="Google Shape;134;p17"/>
          <p:cNvSpPr/>
          <p:nvPr/>
        </p:nvSpPr>
        <p:spPr>
          <a:xfrm>
            <a:off x="4053050" y="1453300"/>
            <a:ext cx="588579" cy="1344014"/>
          </a:xfrm>
          <a:custGeom>
            <a:avLst/>
            <a:gdLst/>
            <a:ahLst/>
            <a:cxnLst/>
            <a:rect l="l" t="t" r="r" b="b"/>
            <a:pathLst>
              <a:path w="23354" h="50267" extrusionOk="0">
                <a:moveTo>
                  <a:pt x="0" y="0"/>
                </a:moveTo>
                <a:lnTo>
                  <a:pt x="8007" y="7340"/>
                </a:lnTo>
                <a:lnTo>
                  <a:pt x="12456" y="12011"/>
                </a:lnTo>
                <a:lnTo>
                  <a:pt x="8007" y="24244"/>
                </a:lnTo>
                <a:lnTo>
                  <a:pt x="13568" y="39146"/>
                </a:lnTo>
                <a:lnTo>
                  <a:pt x="23354" y="50267"/>
                </a:lnTo>
              </a:path>
            </a:pathLst>
          </a:custGeom>
          <a:noFill/>
          <a:ln w="9525" cap="flat" cmpd="sng">
            <a:solidFill>
              <a:srgbClr val="00FFFF"/>
            </a:solidFill>
            <a:prstDash val="dash"/>
            <a:round/>
            <a:headEnd type="none" w="med" len="med"/>
            <a:tailEnd type="triangle" w="med" len="med"/>
          </a:ln>
        </p:spPr>
        <p:txBody>
          <a:bodyPr/>
          <a:lstStyle/>
          <a:p>
            <a:endParaRPr lang="fr-FR"/>
          </a:p>
        </p:txBody>
      </p:sp>
      <p:cxnSp>
        <p:nvCxnSpPr>
          <p:cNvPr id="135" name="Google Shape;135;p17"/>
          <p:cNvCxnSpPr/>
          <p:nvPr/>
        </p:nvCxnSpPr>
        <p:spPr>
          <a:xfrm flipH="1">
            <a:off x="4016500" y="1169325"/>
            <a:ext cx="580800" cy="278700"/>
          </a:xfrm>
          <a:prstGeom prst="straightConnector1">
            <a:avLst/>
          </a:prstGeom>
          <a:noFill/>
          <a:ln w="9525" cap="flat" cmpd="sng">
            <a:solidFill>
              <a:srgbClr val="00FFFF"/>
            </a:solidFill>
            <a:prstDash val="dash"/>
            <a:round/>
            <a:headEnd type="none" w="med" len="med"/>
            <a:tailEnd type="triangle" w="med" len="med"/>
          </a:ln>
        </p:spPr>
      </p:cxnSp>
      <p:cxnSp>
        <p:nvCxnSpPr>
          <p:cNvPr id="136" name="Google Shape;136;p17"/>
          <p:cNvCxnSpPr/>
          <p:nvPr/>
        </p:nvCxnSpPr>
        <p:spPr>
          <a:xfrm rot="10800000" flipH="1">
            <a:off x="4326250" y="1788925"/>
            <a:ext cx="363900" cy="69600"/>
          </a:xfrm>
          <a:prstGeom prst="straightConnector1">
            <a:avLst/>
          </a:prstGeom>
          <a:noFill/>
          <a:ln w="9525" cap="flat" cmpd="sng">
            <a:solidFill>
              <a:srgbClr val="00FFFF"/>
            </a:solidFill>
            <a:prstDash val="dash"/>
            <a:round/>
            <a:headEnd type="none" w="med" len="med"/>
            <a:tailEnd type="triangle" w="med" len="med"/>
          </a:ln>
        </p:spPr>
      </p:cxnSp>
      <p:cxnSp>
        <p:nvCxnSpPr>
          <p:cNvPr id="137" name="Google Shape;137;p17"/>
          <p:cNvCxnSpPr/>
          <p:nvPr/>
        </p:nvCxnSpPr>
        <p:spPr>
          <a:xfrm>
            <a:off x="4366013" y="810350"/>
            <a:ext cx="191100" cy="353700"/>
          </a:xfrm>
          <a:prstGeom prst="straightConnector1">
            <a:avLst/>
          </a:prstGeom>
          <a:noFill/>
          <a:ln w="9525" cap="flat" cmpd="sng">
            <a:solidFill>
              <a:srgbClr val="00FFFF"/>
            </a:solidFill>
            <a:prstDash val="dash"/>
            <a:round/>
            <a:headEnd type="none" w="med" len="med"/>
            <a:tailEnd type="triangle" w="med" len="med"/>
          </a:ln>
        </p:spPr>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142" name="Google Shape;142;p18"/>
          <p:cNvPicPr preferRelativeResize="0"/>
          <p:nvPr/>
        </p:nvPicPr>
        <p:blipFill>
          <a:blip r:embed="rId3">
            <a:alphaModFix/>
          </a:blip>
          <a:stretch>
            <a:fillRect/>
          </a:stretch>
        </p:blipFill>
        <p:spPr>
          <a:xfrm>
            <a:off x="6813550" y="125811"/>
            <a:ext cx="2172649" cy="578925"/>
          </a:xfrm>
          <a:prstGeom prst="rect">
            <a:avLst/>
          </a:prstGeom>
          <a:noFill/>
          <a:ln>
            <a:noFill/>
          </a:ln>
        </p:spPr>
      </p:pic>
      <p:sp>
        <p:nvSpPr>
          <p:cNvPr id="143" name="Google Shape;143;p18"/>
          <p:cNvSpPr/>
          <p:nvPr/>
        </p:nvSpPr>
        <p:spPr>
          <a:xfrm>
            <a:off x="2076450" y="2299490"/>
            <a:ext cx="5505314" cy="543989"/>
          </a:xfrm>
          <a:prstGeom prst="rect">
            <a:avLst/>
          </a:prstGeom>
        </p:spPr>
        <p:txBody>
          <a:bodyPr>
            <a:prstTxWarp prst="textPlain">
              <a:avLst/>
            </a:prstTxWarp>
          </a:bodyPr>
          <a:lstStyle/>
          <a:p>
            <a:pPr lvl="0" algn="ctr"/>
            <a:r>
              <a:rPr b="0" i="0">
                <a:ln w="19050" cap="flat" cmpd="sng">
                  <a:solidFill>
                    <a:srgbClr val="0000FF"/>
                  </a:solidFill>
                  <a:prstDash val="solid"/>
                  <a:round/>
                  <a:headEnd type="none" w="sm" len="sm"/>
                  <a:tailEnd type="none" w="sm" len="sm"/>
                </a:ln>
                <a:solidFill>
                  <a:srgbClr val="FF00FF"/>
                </a:solidFill>
                <a:latin typeface="Arial"/>
              </a:rPr>
              <a:t>LES EPREUVES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graphicFrame>
        <p:nvGraphicFramePr>
          <p:cNvPr id="148" name="Google Shape;148;p19"/>
          <p:cNvGraphicFramePr/>
          <p:nvPr/>
        </p:nvGraphicFramePr>
        <p:xfrm>
          <a:off x="557100" y="938199"/>
          <a:ext cx="8111800" cy="3195475"/>
        </p:xfrm>
        <a:graphic>
          <a:graphicData uri="http://schemas.openxmlformats.org/drawingml/2006/table">
            <a:tbl>
              <a:tblPr>
                <a:noFill/>
                <a:tableStyleId>{EA4EF34A-1398-4EC5-83BB-42903B8A57BA}</a:tableStyleId>
              </a:tblPr>
              <a:tblGrid>
                <a:gridCol w="1013975">
                  <a:extLst>
                    <a:ext uri="{9D8B030D-6E8A-4147-A177-3AD203B41FA5}">
                      <a16:colId xmlns:a16="http://schemas.microsoft.com/office/drawing/2014/main" val="20000"/>
                    </a:ext>
                  </a:extLst>
                </a:gridCol>
                <a:gridCol w="1013975">
                  <a:extLst>
                    <a:ext uri="{9D8B030D-6E8A-4147-A177-3AD203B41FA5}">
                      <a16:colId xmlns:a16="http://schemas.microsoft.com/office/drawing/2014/main" val="20001"/>
                    </a:ext>
                  </a:extLst>
                </a:gridCol>
                <a:gridCol w="1013975">
                  <a:extLst>
                    <a:ext uri="{9D8B030D-6E8A-4147-A177-3AD203B41FA5}">
                      <a16:colId xmlns:a16="http://schemas.microsoft.com/office/drawing/2014/main" val="20002"/>
                    </a:ext>
                  </a:extLst>
                </a:gridCol>
                <a:gridCol w="1013975">
                  <a:extLst>
                    <a:ext uri="{9D8B030D-6E8A-4147-A177-3AD203B41FA5}">
                      <a16:colId xmlns:a16="http://schemas.microsoft.com/office/drawing/2014/main" val="20003"/>
                    </a:ext>
                  </a:extLst>
                </a:gridCol>
                <a:gridCol w="1013975">
                  <a:extLst>
                    <a:ext uri="{9D8B030D-6E8A-4147-A177-3AD203B41FA5}">
                      <a16:colId xmlns:a16="http://schemas.microsoft.com/office/drawing/2014/main" val="20004"/>
                    </a:ext>
                  </a:extLst>
                </a:gridCol>
                <a:gridCol w="1013975">
                  <a:extLst>
                    <a:ext uri="{9D8B030D-6E8A-4147-A177-3AD203B41FA5}">
                      <a16:colId xmlns:a16="http://schemas.microsoft.com/office/drawing/2014/main" val="20005"/>
                    </a:ext>
                  </a:extLst>
                </a:gridCol>
                <a:gridCol w="1013975">
                  <a:extLst>
                    <a:ext uri="{9D8B030D-6E8A-4147-A177-3AD203B41FA5}">
                      <a16:colId xmlns:a16="http://schemas.microsoft.com/office/drawing/2014/main" val="20006"/>
                    </a:ext>
                  </a:extLst>
                </a:gridCol>
                <a:gridCol w="1013975">
                  <a:extLst>
                    <a:ext uri="{9D8B030D-6E8A-4147-A177-3AD203B41FA5}">
                      <a16:colId xmlns:a16="http://schemas.microsoft.com/office/drawing/2014/main" val="20007"/>
                    </a:ext>
                  </a:extLst>
                </a:gridCol>
              </a:tblGrid>
              <a:tr h="822025">
                <a:tc>
                  <a:txBody>
                    <a:bodyPr/>
                    <a:lstStyle/>
                    <a:p>
                      <a:pPr marL="0" lvl="0" indent="0" algn="ctr" rtl="0">
                        <a:spcBef>
                          <a:spcPts val="0"/>
                        </a:spcBef>
                        <a:spcAft>
                          <a:spcPts val="0"/>
                        </a:spcAft>
                        <a:buNone/>
                      </a:pPr>
                      <a:r>
                        <a:rPr lang="fr" sz="1500" b="1">
                          <a:solidFill>
                            <a:srgbClr val="FF00FF"/>
                          </a:solidFill>
                        </a:rPr>
                        <a:t>Horaires</a:t>
                      </a:r>
                      <a:endParaRPr sz="1500" b="1">
                        <a:solidFill>
                          <a:srgbClr val="FF00FF"/>
                        </a:solidFill>
                      </a:endParaRPr>
                    </a:p>
                  </a:txBody>
                  <a:tcPr marL="91425" marR="91425" marT="91425" marB="91425" anchor="ctr">
                    <a:solidFill>
                      <a:srgbClr val="0000FF"/>
                    </a:solidFill>
                  </a:tcPr>
                </a:tc>
                <a:tc>
                  <a:txBody>
                    <a:bodyPr/>
                    <a:lstStyle/>
                    <a:p>
                      <a:pPr marL="0" lvl="0" indent="0" algn="ctr" rtl="0">
                        <a:spcBef>
                          <a:spcPts val="0"/>
                        </a:spcBef>
                        <a:spcAft>
                          <a:spcPts val="0"/>
                        </a:spcAft>
                        <a:buNone/>
                      </a:pPr>
                      <a:r>
                        <a:rPr lang="fr" sz="1000">
                          <a:solidFill>
                            <a:srgbClr val="FFFFFF"/>
                          </a:solidFill>
                        </a:rPr>
                        <a:t>Retrait des dossards</a:t>
                      </a:r>
                      <a:endParaRPr sz="1000">
                        <a:solidFill>
                          <a:srgbClr val="FFFFFF"/>
                        </a:solidFill>
                      </a:endParaRPr>
                    </a:p>
                  </a:txBody>
                  <a:tcPr marL="91425" marR="91425" marT="91425" marB="91425" anchor="ctr">
                    <a:solidFill>
                      <a:srgbClr val="0000FF"/>
                    </a:solidFill>
                  </a:tcPr>
                </a:tc>
                <a:tc>
                  <a:txBody>
                    <a:bodyPr/>
                    <a:lstStyle/>
                    <a:p>
                      <a:pPr marL="0" lvl="0" indent="0" algn="ctr" rtl="0">
                        <a:spcBef>
                          <a:spcPts val="0"/>
                        </a:spcBef>
                        <a:spcAft>
                          <a:spcPts val="0"/>
                        </a:spcAft>
                        <a:buNone/>
                      </a:pPr>
                      <a:r>
                        <a:rPr lang="fr" sz="1000">
                          <a:solidFill>
                            <a:srgbClr val="FFFFFF"/>
                          </a:solidFill>
                        </a:rPr>
                        <a:t>Ouverture du Parc</a:t>
                      </a:r>
                      <a:endParaRPr sz="1000">
                        <a:solidFill>
                          <a:srgbClr val="FFFFFF"/>
                        </a:solidFill>
                      </a:endParaRPr>
                    </a:p>
                  </a:txBody>
                  <a:tcPr marL="91425" marR="91425" marT="91425" marB="91425" anchor="ctr">
                    <a:solidFill>
                      <a:srgbClr val="0000FF"/>
                    </a:solidFill>
                  </a:tcPr>
                </a:tc>
                <a:tc>
                  <a:txBody>
                    <a:bodyPr/>
                    <a:lstStyle/>
                    <a:p>
                      <a:pPr marL="0" lvl="0" indent="0" algn="ctr" rtl="0">
                        <a:spcBef>
                          <a:spcPts val="0"/>
                        </a:spcBef>
                        <a:spcAft>
                          <a:spcPts val="0"/>
                        </a:spcAft>
                        <a:buNone/>
                      </a:pPr>
                      <a:r>
                        <a:rPr lang="fr" sz="1000">
                          <a:solidFill>
                            <a:srgbClr val="FFFFFF"/>
                          </a:solidFill>
                        </a:rPr>
                        <a:t>Briefing </a:t>
                      </a:r>
                      <a:endParaRPr sz="1000">
                        <a:solidFill>
                          <a:srgbClr val="FFFFFF"/>
                        </a:solidFill>
                      </a:endParaRPr>
                    </a:p>
                    <a:p>
                      <a:pPr marL="0" lvl="0" indent="0" algn="ctr" rtl="0">
                        <a:spcBef>
                          <a:spcPts val="0"/>
                        </a:spcBef>
                        <a:spcAft>
                          <a:spcPts val="0"/>
                        </a:spcAft>
                        <a:buNone/>
                      </a:pPr>
                      <a:r>
                        <a:rPr lang="fr" sz="1000">
                          <a:solidFill>
                            <a:srgbClr val="FFFFFF"/>
                          </a:solidFill>
                        </a:rPr>
                        <a:t>(dans Parc vélo)</a:t>
                      </a:r>
                      <a:endParaRPr sz="1000">
                        <a:solidFill>
                          <a:srgbClr val="FFFFFF"/>
                        </a:solidFill>
                      </a:endParaRPr>
                    </a:p>
                  </a:txBody>
                  <a:tcPr marL="91425" marR="91425" marT="91425" marB="91425" anchor="ctr">
                    <a:solidFill>
                      <a:srgbClr val="0000FF"/>
                    </a:solidFill>
                  </a:tcPr>
                </a:tc>
                <a:tc>
                  <a:txBody>
                    <a:bodyPr/>
                    <a:lstStyle/>
                    <a:p>
                      <a:pPr marL="0" lvl="0" indent="0" algn="ctr" rtl="0">
                        <a:spcBef>
                          <a:spcPts val="0"/>
                        </a:spcBef>
                        <a:spcAft>
                          <a:spcPts val="0"/>
                        </a:spcAft>
                        <a:buNone/>
                      </a:pPr>
                      <a:r>
                        <a:rPr lang="fr" sz="1000" b="1">
                          <a:solidFill>
                            <a:srgbClr val="FFFFFF"/>
                          </a:solidFill>
                        </a:rPr>
                        <a:t>Départ</a:t>
                      </a:r>
                      <a:endParaRPr sz="1000" b="1">
                        <a:solidFill>
                          <a:srgbClr val="FFFFFF"/>
                        </a:solidFill>
                      </a:endParaRPr>
                    </a:p>
                  </a:txBody>
                  <a:tcPr marL="91425" marR="91425" marT="91425" marB="91425" anchor="ctr">
                    <a:solidFill>
                      <a:srgbClr val="0000FF"/>
                    </a:solidFill>
                  </a:tcPr>
                </a:tc>
                <a:tc>
                  <a:txBody>
                    <a:bodyPr/>
                    <a:lstStyle/>
                    <a:p>
                      <a:pPr marL="0" lvl="0" indent="0" algn="ctr" rtl="0">
                        <a:spcBef>
                          <a:spcPts val="0"/>
                        </a:spcBef>
                        <a:spcAft>
                          <a:spcPts val="0"/>
                        </a:spcAft>
                        <a:buNone/>
                      </a:pPr>
                      <a:r>
                        <a:rPr lang="fr" sz="1000">
                          <a:solidFill>
                            <a:srgbClr val="FFFFFF"/>
                          </a:solidFill>
                        </a:rPr>
                        <a:t>Arrivée du premier</a:t>
                      </a:r>
                      <a:endParaRPr sz="1000">
                        <a:solidFill>
                          <a:srgbClr val="FFFFFF"/>
                        </a:solidFill>
                      </a:endParaRPr>
                    </a:p>
                  </a:txBody>
                  <a:tcPr marL="91425" marR="91425" marT="91425" marB="91425" anchor="ctr">
                    <a:solidFill>
                      <a:srgbClr val="0000FF"/>
                    </a:solidFill>
                  </a:tcPr>
                </a:tc>
                <a:tc>
                  <a:txBody>
                    <a:bodyPr/>
                    <a:lstStyle/>
                    <a:p>
                      <a:pPr marL="0" lvl="0" indent="0" algn="ctr" rtl="0">
                        <a:spcBef>
                          <a:spcPts val="0"/>
                        </a:spcBef>
                        <a:spcAft>
                          <a:spcPts val="0"/>
                        </a:spcAft>
                        <a:buNone/>
                      </a:pPr>
                      <a:r>
                        <a:rPr lang="fr" sz="1000">
                          <a:solidFill>
                            <a:srgbClr val="FFFFFF"/>
                          </a:solidFill>
                        </a:rPr>
                        <a:t>Récompenses</a:t>
                      </a:r>
                      <a:endParaRPr sz="1000">
                        <a:solidFill>
                          <a:srgbClr val="FFFFFF"/>
                        </a:solidFill>
                      </a:endParaRPr>
                    </a:p>
                  </a:txBody>
                  <a:tcPr marL="91425" marR="91425" marT="91425" marB="91425" anchor="ctr">
                    <a:solidFill>
                      <a:srgbClr val="0000FF"/>
                    </a:solidFill>
                  </a:tcPr>
                </a:tc>
                <a:tc>
                  <a:txBody>
                    <a:bodyPr/>
                    <a:lstStyle/>
                    <a:p>
                      <a:pPr marL="0" lvl="0" indent="0" algn="ctr" rtl="0">
                        <a:spcBef>
                          <a:spcPts val="0"/>
                        </a:spcBef>
                        <a:spcAft>
                          <a:spcPts val="0"/>
                        </a:spcAft>
                        <a:buNone/>
                      </a:pPr>
                      <a:r>
                        <a:rPr lang="fr" sz="1000">
                          <a:solidFill>
                            <a:srgbClr val="FFFFFF"/>
                          </a:solidFill>
                        </a:rPr>
                        <a:t>Barrières Horaires</a:t>
                      </a:r>
                      <a:endParaRPr sz="1000">
                        <a:solidFill>
                          <a:srgbClr val="FFFFFF"/>
                        </a:solidFill>
                      </a:endParaRPr>
                    </a:p>
                  </a:txBody>
                  <a:tcPr marL="91425" marR="91425" marT="91425" marB="91425" anchor="ctr">
                    <a:lnB w="9525" cap="flat" cmpd="sng">
                      <a:solidFill>
                        <a:srgbClr val="9E9E9E"/>
                      </a:solidFill>
                      <a:prstDash val="solid"/>
                      <a:round/>
                      <a:headEnd type="none" w="sm" len="sm"/>
                      <a:tailEnd type="none" w="sm" len="sm"/>
                    </a:lnB>
                    <a:solidFill>
                      <a:srgbClr val="0000FF"/>
                    </a:solidFill>
                  </a:tcPr>
                </a:tc>
                <a:extLst>
                  <a:ext uri="{0D108BD9-81ED-4DB2-BD59-A6C34878D82A}">
                    <a16:rowId xmlns:a16="http://schemas.microsoft.com/office/drawing/2014/main" val="10000"/>
                  </a:ext>
                </a:extLst>
              </a:tr>
              <a:tr h="790500">
                <a:tc>
                  <a:txBody>
                    <a:bodyPr/>
                    <a:lstStyle/>
                    <a:p>
                      <a:pPr marL="0" lvl="0" indent="0" algn="ctr" rtl="0">
                        <a:spcBef>
                          <a:spcPts val="0"/>
                        </a:spcBef>
                        <a:spcAft>
                          <a:spcPts val="0"/>
                        </a:spcAft>
                        <a:buClr>
                          <a:schemeClr val="dk1"/>
                        </a:buClr>
                        <a:buSzPts val="1100"/>
                        <a:buFont typeface="Arial"/>
                        <a:buNone/>
                      </a:pPr>
                      <a:r>
                        <a:rPr lang="fr" sz="1100" b="1">
                          <a:solidFill>
                            <a:schemeClr val="dk1"/>
                          </a:solidFill>
                        </a:rPr>
                        <a:t>XS</a:t>
                      </a:r>
                      <a:endParaRPr sz="1100" b="1">
                        <a:solidFill>
                          <a:schemeClr val="dk1"/>
                        </a:solidFill>
                      </a:endParaRPr>
                    </a:p>
                    <a:p>
                      <a:pPr marL="0" lvl="0" indent="0" algn="ctr" rtl="0">
                        <a:spcBef>
                          <a:spcPts val="0"/>
                        </a:spcBef>
                        <a:spcAft>
                          <a:spcPts val="0"/>
                        </a:spcAft>
                        <a:buClr>
                          <a:schemeClr val="dk1"/>
                        </a:buClr>
                        <a:buSzPts val="1100"/>
                        <a:buFont typeface="Arial"/>
                        <a:buNone/>
                      </a:pPr>
                      <a:r>
                        <a:rPr lang="fr" sz="1100" b="1">
                          <a:solidFill>
                            <a:schemeClr val="dk1"/>
                          </a:solidFill>
                        </a:rPr>
                        <a:t>(400 - 10 - 2,5)</a:t>
                      </a:r>
                      <a:endParaRPr sz="1100" b="1"/>
                    </a:p>
                  </a:txBody>
                  <a:tcPr marL="91425" marR="91425" marT="91425" marB="91425" anchor="ctr"/>
                </a:tc>
                <a:tc>
                  <a:txBody>
                    <a:bodyPr/>
                    <a:lstStyle/>
                    <a:p>
                      <a:pPr marL="0" lvl="0" indent="0" algn="ctr" rtl="0">
                        <a:spcBef>
                          <a:spcPts val="0"/>
                        </a:spcBef>
                        <a:spcAft>
                          <a:spcPts val="0"/>
                        </a:spcAft>
                        <a:buNone/>
                      </a:pPr>
                      <a:r>
                        <a:rPr lang="fr" sz="1000"/>
                        <a:t>7h - 9h</a:t>
                      </a:r>
                      <a:endParaRPr sz="1000"/>
                    </a:p>
                  </a:txBody>
                  <a:tcPr marL="91425" marR="91425" marT="91425" marB="91425" anchor="ctr"/>
                </a:tc>
                <a:tc>
                  <a:txBody>
                    <a:bodyPr/>
                    <a:lstStyle/>
                    <a:p>
                      <a:pPr marL="0" lvl="0" indent="0" algn="ctr" rtl="0">
                        <a:spcBef>
                          <a:spcPts val="0"/>
                        </a:spcBef>
                        <a:spcAft>
                          <a:spcPts val="0"/>
                        </a:spcAft>
                        <a:buNone/>
                      </a:pPr>
                      <a:r>
                        <a:rPr lang="fr" sz="1000"/>
                        <a:t>8h30</a:t>
                      </a:r>
                      <a:endParaRPr sz="1000"/>
                    </a:p>
                  </a:txBody>
                  <a:tcPr marL="91425" marR="91425" marT="91425" marB="91425" anchor="ctr"/>
                </a:tc>
                <a:tc>
                  <a:txBody>
                    <a:bodyPr/>
                    <a:lstStyle/>
                    <a:p>
                      <a:pPr marL="0" lvl="0" indent="0" algn="ctr" rtl="0">
                        <a:spcBef>
                          <a:spcPts val="0"/>
                        </a:spcBef>
                        <a:spcAft>
                          <a:spcPts val="0"/>
                        </a:spcAft>
                        <a:buNone/>
                      </a:pPr>
                      <a:r>
                        <a:rPr lang="fr" sz="1000"/>
                        <a:t>9h15</a:t>
                      </a:r>
                      <a:endParaRPr sz="1000"/>
                    </a:p>
                  </a:txBody>
                  <a:tcPr marL="91425" marR="91425" marT="91425" marB="91425" anchor="ctr"/>
                </a:tc>
                <a:tc>
                  <a:txBody>
                    <a:bodyPr/>
                    <a:lstStyle/>
                    <a:p>
                      <a:pPr marL="0" lvl="0" indent="0" algn="ctr" rtl="0">
                        <a:spcBef>
                          <a:spcPts val="0"/>
                        </a:spcBef>
                        <a:spcAft>
                          <a:spcPts val="0"/>
                        </a:spcAft>
                        <a:buClr>
                          <a:schemeClr val="dk1"/>
                        </a:buClr>
                        <a:buSzPts val="1100"/>
                        <a:buFont typeface="Arial"/>
                        <a:buNone/>
                      </a:pPr>
                      <a:r>
                        <a:rPr lang="fr" sz="1000" b="1">
                          <a:solidFill>
                            <a:schemeClr val="dk1"/>
                          </a:solidFill>
                        </a:rPr>
                        <a:t>9h30</a:t>
                      </a:r>
                      <a:endParaRPr sz="1000" b="1">
                        <a:solidFill>
                          <a:schemeClr val="dk1"/>
                        </a:solidFill>
                      </a:endParaRPr>
                    </a:p>
                  </a:txBody>
                  <a:tcPr marL="91425" marR="91425" marT="91425" marB="91425" anchor="ctr"/>
                </a:tc>
                <a:tc>
                  <a:txBody>
                    <a:bodyPr/>
                    <a:lstStyle/>
                    <a:p>
                      <a:pPr marL="0" lvl="0" indent="0" algn="ctr" rtl="0">
                        <a:spcBef>
                          <a:spcPts val="0"/>
                        </a:spcBef>
                        <a:spcAft>
                          <a:spcPts val="0"/>
                        </a:spcAft>
                        <a:buNone/>
                      </a:pPr>
                      <a:r>
                        <a:rPr lang="fr" sz="1000"/>
                        <a:t>10h10</a:t>
                      </a:r>
                      <a:endParaRPr sz="1000"/>
                    </a:p>
                  </a:txBody>
                  <a:tcPr marL="91425" marR="91425" marT="91425" marB="91425" anchor="ctr"/>
                </a:tc>
                <a:tc>
                  <a:txBody>
                    <a:bodyPr/>
                    <a:lstStyle/>
                    <a:p>
                      <a:pPr marL="0" lvl="0" indent="0" algn="ctr" rtl="0">
                        <a:spcBef>
                          <a:spcPts val="0"/>
                        </a:spcBef>
                        <a:spcAft>
                          <a:spcPts val="0"/>
                        </a:spcAft>
                        <a:buNone/>
                      </a:pPr>
                      <a:r>
                        <a:rPr lang="fr" sz="1000"/>
                        <a:t>13h</a:t>
                      </a:r>
                      <a:endParaRPr sz="1000"/>
                    </a:p>
                  </a:txBody>
                  <a:tcPr marL="91425" marR="91425" marT="91425" marB="91425" anchor="ctr">
                    <a:lnR w="9525" cap="flat" cmpd="sng">
                      <a:solidFill>
                        <a:srgbClr val="9E9E9E"/>
                      </a:solidFill>
                      <a:prstDash val="solid"/>
                      <a:round/>
                      <a:headEnd type="none" w="sm" len="sm"/>
                      <a:tailEnd type="none" w="sm" len="sm"/>
                    </a:lnR>
                  </a:tcPr>
                </a:tc>
                <a:tc>
                  <a:txBody>
                    <a:bodyPr/>
                    <a:lstStyle/>
                    <a:p>
                      <a:pPr marL="0" lvl="0" indent="0" algn="ctr" rtl="0">
                        <a:spcBef>
                          <a:spcPts val="0"/>
                        </a:spcBef>
                        <a:spcAft>
                          <a:spcPts val="0"/>
                        </a:spcAft>
                        <a:buNone/>
                      </a:pPr>
                      <a:r>
                        <a:rPr lang="fr" sz="1000"/>
                        <a:t>NON</a:t>
                      </a:r>
                      <a:endParaRPr sz="10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790500">
                <a:tc>
                  <a:txBody>
                    <a:bodyPr/>
                    <a:lstStyle/>
                    <a:p>
                      <a:pPr marL="0" lvl="0" indent="0" algn="ctr" rtl="0">
                        <a:spcBef>
                          <a:spcPts val="0"/>
                        </a:spcBef>
                        <a:spcAft>
                          <a:spcPts val="0"/>
                        </a:spcAft>
                        <a:buClr>
                          <a:schemeClr val="dk1"/>
                        </a:buClr>
                        <a:buSzPts val="1100"/>
                        <a:buFont typeface="Arial"/>
                        <a:buNone/>
                      </a:pPr>
                      <a:r>
                        <a:rPr lang="fr" sz="1100" b="1">
                          <a:solidFill>
                            <a:schemeClr val="dk1"/>
                          </a:solidFill>
                        </a:rPr>
                        <a:t>S et Relais S</a:t>
                      </a:r>
                      <a:endParaRPr sz="1100" b="1">
                        <a:solidFill>
                          <a:schemeClr val="dk1"/>
                        </a:solidFill>
                      </a:endParaRPr>
                    </a:p>
                    <a:p>
                      <a:pPr marL="0" lvl="0" indent="0" algn="ctr" rtl="0">
                        <a:spcBef>
                          <a:spcPts val="0"/>
                        </a:spcBef>
                        <a:spcAft>
                          <a:spcPts val="0"/>
                        </a:spcAft>
                        <a:buClr>
                          <a:schemeClr val="dk1"/>
                        </a:buClr>
                        <a:buSzPts val="1100"/>
                        <a:buFont typeface="Arial"/>
                        <a:buNone/>
                      </a:pPr>
                      <a:r>
                        <a:rPr lang="fr" sz="1100" b="1">
                          <a:solidFill>
                            <a:schemeClr val="dk1"/>
                          </a:solidFill>
                        </a:rPr>
                        <a:t>(750 - 20 - 5)</a:t>
                      </a:r>
                      <a:endParaRPr sz="1100" b="1"/>
                    </a:p>
                  </a:txBody>
                  <a:tcPr marL="91425" marR="91425" marT="91425" marB="91425" anchor="ctr"/>
                </a:tc>
                <a:tc>
                  <a:txBody>
                    <a:bodyPr/>
                    <a:lstStyle/>
                    <a:p>
                      <a:pPr marL="0" lvl="0" indent="0" algn="ctr" rtl="0">
                        <a:spcBef>
                          <a:spcPts val="0"/>
                        </a:spcBef>
                        <a:spcAft>
                          <a:spcPts val="0"/>
                        </a:spcAft>
                        <a:buClr>
                          <a:schemeClr val="dk1"/>
                        </a:buClr>
                        <a:buSzPts val="1100"/>
                        <a:buFont typeface="Arial"/>
                        <a:buNone/>
                      </a:pPr>
                      <a:r>
                        <a:rPr lang="fr" sz="1000">
                          <a:solidFill>
                            <a:schemeClr val="dk1"/>
                          </a:solidFill>
                        </a:rPr>
                        <a:t>7h30 - 9h30</a:t>
                      </a:r>
                      <a:endParaRPr sz="1500"/>
                    </a:p>
                  </a:txBody>
                  <a:tcPr marL="91425" marR="91425" marT="91425" marB="91425" anchor="ctr"/>
                </a:tc>
                <a:tc>
                  <a:txBody>
                    <a:bodyPr/>
                    <a:lstStyle/>
                    <a:p>
                      <a:pPr marL="0" lvl="0" indent="0" algn="ctr" rtl="0">
                        <a:spcBef>
                          <a:spcPts val="0"/>
                        </a:spcBef>
                        <a:spcAft>
                          <a:spcPts val="0"/>
                        </a:spcAft>
                        <a:buClr>
                          <a:schemeClr val="dk1"/>
                        </a:buClr>
                        <a:buSzPts val="1100"/>
                        <a:buFont typeface="Arial"/>
                        <a:buNone/>
                      </a:pPr>
                      <a:r>
                        <a:rPr lang="fr" sz="1000">
                          <a:solidFill>
                            <a:schemeClr val="dk1"/>
                          </a:solidFill>
                        </a:rPr>
                        <a:t>8h30</a:t>
                      </a:r>
                      <a:endParaRPr sz="1500"/>
                    </a:p>
                  </a:txBody>
                  <a:tcPr marL="91425" marR="91425" marT="91425" marB="91425" anchor="ctr"/>
                </a:tc>
                <a:tc>
                  <a:txBody>
                    <a:bodyPr/>
                    <a:lstStyle/>
                    <a:p>
                      <a:pPr marL="0" lvl="0" indent="0" algn="ctr" rtl="0">
                        <a:spcBef>
                          <a:spcPts val="0"/>
                        </a:spcBef>
                        <a:spcAft>
                          <a:spcPts val="0"/>
                        </a:spcAft>
                        <a:buClr>
                          <a:schemeClr val="dk1"/>
                        </a:buClr>
                        <a:buSzPts val="1100"/>
                        <a:buFont typeface="Arial"/>
                        <a:buNone/>
                      </a:pPr>
                      <a:r>
                        <a:rPr lang="fr" sz="1000">
                          <a:solidFill>
                            <a:schemeClr val="dk1"/>
                          </a:solidFill>
                        </a:rPr>
                        <a:t>10h15</a:t>
                      </a:r>
                      <a:endParaRPr sz="1500"/>
                    </a:p>
                  </a:txBody>
                  <a:tcPr marL="91425" marR="91425" marT="91425" marB="91425" anchor="ctr"/>
                </a:tc>
                <a:tc>
                  <a:txBody>
                    <a:bodyPr/>
                    <a:lstStyle/>
                    <a:p>
                      <a:pPr marL="0" lvl="0" indent="0" algn="ctr" rtl="0">
                        <a:spcBef>
                          <a:spcPts val="0"/>
                        </a:spcBef>
                        <a:spcAft>
                          <a:spcPts val="0"/>
                        </a:spcAft>
                        <a:buClr>
                          <a:schemeClr val="dk1"/>
                        </a:buClr>
                        <a:buSzPts val="1100"/>
                        <a:buFont typeface="Arial"/>
                        <a:buNone/>
                      </a:pPr>
                      <a:r>
                        <a:rPr lang="fr" sz="1000" b="1">
                          <a:solidFill>
                            <a:schemeClr val="dk1"/>
                          </a:solidFill>
                        </a:rPr>
                        <a:t>10h30</a:t>
                      </a:r>
                      <a:endParaRPr sz="1500" b="1"/>
                    </a:p>
                  </a:txBody>
                  <a:tcPr marL="91425" marR="91425" marT="91425" marB="91425" anchor="ctr"/>
                </a:tc>
                <a:tc>
                  <a:txBody>
                    <a:bodyPr/>
                    <a:lstStyle/>
                    <a:p>
                      <a:pPr marL="0" lvl="0" indent="0" algn="ctr" rtl="0">
                        <a:spcBef>
                          <a:spcPts val="0"/>
                        </a:spcBef>
                        <a:spcAft>
                          <a:spcPts val="0"/>
                        </a:spcAft>
                        <a:buClr>
                          <a:schemeClr val="dk1"/>
                        </a:buClr>
                        <a:buSzPts val="1100"/>
                        <a:buFont typeface="Arial"/>
                        <a:buNone/>
                      </a:pPr>
                      <a:r>
                        <a:rPr lang="fr" sz="1000">
                          <a:solidFill>
                            <a:schemeClr val="dk1"/>
                          </a:solidFill>
                        </a:rPr>
                        <a:t>11h30</a:t>
                      </a:r>
                      <a:endParaRPr sz="1500"/>
                    </a:p>
                  </a:txBody>
                  <a:tcPr marL="91425" marR="91425" marT="91425" marB="91425" anchor="ctr"/>
                </a:tc>
                <a:tc>
                  <a:txBody>
                    <a:bodyPr/>
                    <a:lstStyle/>
                    <a:p>
                      <a:pPr marL="0" lvl="0" indent="0" algn="ctr" rtl="0">
                        <a:spcBef>
                          <a:spcPts val="0"/>
                        </a:spcBef>
                        <a:spcAft>
                          <a:spcPts val="0"/>
                        </a:spcAft>
                        <a:buNone/>
                      </a:pPr>
                      <a:r>
                        <a:rPr lang="fr" sz="1000"/>
                        <a:t>13h</a:t>
                      </a:r>
                      <a:endParaRPr sz="1000"/>
                    </a:p>
                  </a:txBody>
                  <a:tcPr marL="91425" marR="91425" marT="91425" marB="91425" anchor="ctr">
                    <a:lnR w="9525" cap="flat" cmpd="sng">
                      <a:solidFill>
                        <a:srgbClr val="9E9E9E"/>
                      </a:solidFill>
                      <a:prstDash val="solid"/>
                      <a:round/>
                      <a:headEnd type="none" w="sm" len="sm"/>
                      <a:tailEnd type="none" w="sm" len="sm"/>
                    </a:lnR>
                  </a:tcPr>
                </a:tc>
                <a:tc>
                  <a:txBody>
                    <a:bodyPr/>
                    <a:lstStyle/>
                    <a:p>
                      <a:pPr marL="0" lvl="0" indent="0" algn="ctr" rtl="0">
                        <a:spcBef>
                          <a:spcPts val="0"/>
                        </a:spcBef>
                        <a:spcAft>
                          <a:spcPts val="0"/>
                        </a:spcAft>
                        <a:buNone/>
                      </a:pPr>
                      <a:r>
                        <a:rPr lang="fr" sz="1000"/>
                        <a:t>NON</a:t>
                      </a:r>
                      <a:endParaRPr sz="1000"/>
                    </a:p>
                  </a:txBody>
                  <a:tcPr marL="91425" marR="91425" marT="91425" marB="91425"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790500">
                <a:tc>
                  <a:txBody>
                    <a:bodyPr/>
                    <a:lstStyle/>
                    <a:p>
                      <a:pPr marL="0" lvl="0" indent="0" algn="ctr" rtl="0">
                        <a:spcBef>
                          <a:spcPts val="0"/>
                        </a:spcBef>
                        <a:spcAft>
                          <a:spcPts val="0"/>
                        </a:spcAft>
                        <a:buNone/>
                      </a:pPr>
                      <a:r>
                        <a:rPr lang="fr" sz="1100" b="1"/>
                        <a:t>M</a:t>
                      </a:r>
                      <a:endParaRPr sz="1100" b="1"/>
                    </a:p>
                    <a:p>
                      <a:pPr marL="0" lvl="0" indent="0" algn="ctr" rtl="0">
                        <a:spcBef>
                          <a:spcPts val="0"/>
                        </a:spcBef>
                        <a:spcAft>
                          <a:spcPts val="0"/>
                        </a:spcAft>
                        <a:buNone/>
                      </a:pPr>
                      <a:r>
                        <a:rPr lang="fr" sz="1100" b="1"/>
                        <a:t>(1500 -40 -10)</a:t>
                      </a:r>
                      <a:endParaRPr sz="1100" b="1"/>
                    </a:p>
                  </a:txBody>
                  <a:tcPr marL="91425" marR="91425" marT="91425" marB="91425" anchor="ctr"/>
                </a:tc>
                <a:tc>
                  <a:txBody>
                    <a:bodyPr/>
                    <a:lstStyle/>
                    <a:p>
                      <a:pPr marL="0" lvl="0" indent="0" algn="ctr" rtl="0">
                        <a:spcBef>
                          <a:spcPts val="0"/>
                        </a:spcBef>
                        <a:spcAft>
                          <a:spcPts val="0"/>
                        </a:spcAft>
                        <a:buClr>
                          <a:schemeClr val="dk1"/>
                        </a:buClr>
                        <a:buSzPts val="1100"/>
                        <a:buFont typeface="Arial"/>
                        <a:buNone/>
                      </a:pPr>
                      <a:r>
                        <a:rPr lang="fr" sz="1000">
                          <a:solidFill>
                            <a:schemeClr val="dk1"/>
                          </a:solidFill>
                        </a:rPr>
                        <a:t>11h-13h</a:t>
                      </a:r>
                      <a:endParaRPr sz="1500"/>
                    </a:p>
                  </a:txBody>
                  <a:tcPr marL="91425" marR="91425" marT="91425" marB="91425" anchor="ctr"/>
                </a:tc>
                <a:tc>
                  <a:txBody>
                    <a:bodyPr/>
                    <a:lstStyle/>
                    <a:p>
                      <a:pPr marL="0" lvl="0" indent="0" algn="ctr" rtl="0">
                        <a:spcBef>
                          <a:spcPts val="0"/>
                        </a:spcBef>
                        <a:spcAft>
                          <a:spcPts val="0"/>
                        </a:spcAft>
                        <a:buClr>
                          <a:schemeClr val="dk1"/>
                        </a:buClr>
                        <a:buSzPts val="1100"/>
                        <a:buFont typeface="Arial"/>
                        <a:buNone/>
                      </a:pPr>
                      <a:r>
                        <a:rPr lang="fr" sz="1000">
                          <a:solidFill>
                            <a:schemeClr val="dk1"/>
                          </a:solidFill>
                        </a:rPr>
                        <a:t>13h</a:t>
                      </a:r>
                      <a:endParaRPr sz="1500"/>
                    </a:p>
                  </a:txBody>
                  <a:tcPr marL="91425" marR="91425" marT="91425" marB="91425" anchor="ctr"/>
                </a:tc>
                <a:tc>
                  <a:txBody>
                    <a:bodyPr/>
                    <a:lstStyle/>
                    <a:p>
                      <a:pPr marL="0" lvl="0" indent="0" algn="ctr" rtl="0">
                        <a:spcBef>
                          <a:spcPts val="0"/>
                        </a:spcBef>
                        <a:spcAft>
                          <a:spcPts val="0"/>
                        </a:spcAft>
                        <a:buClr>
                          <a:schemeClr val="dk1"/>
                        </a:buClr>
                        <a:buSzPts val="1100"/>
                        <a:buFont typeface="Arial"/>
                        <a:buNone/>
                      </a:pPr>
                      <a:r>
                        <a:rPr lang="fr" sz="1000">
                          <a:solidFill>
                            <a:schemeClr val="dk1"/>
                          </a:solidFill>
                        </a:rPr>
                        <a:t>13h45</a:t>
                      </a:r>
                      <a:endParaRPr sz="1500"/>
                    </a:p>
                  </a:txBody>
                  <a:tcPr marL="91425" marR="91425" marT="91425" marB="91425" anchor="ctr"/>
                </a:tc>
                <a:tc>
                  <a:txBody>
                    <a:bodyPr/>
                    <a:lstStyle/>
                    <a:p>
                      <a:pPr marL="0" lvl="0" indent="0" algn="ctr" rtl="0">
                        <a:spcBef>
                          <a:spcPts val="0"/>
                        </a:spcBef>
                        <a:spcAft>
                          <a:spcPts val="0"/>
                        </a:spcAft>
                        <a:buClr>
                          <a:schemeClr val="dk1"/>
                        </a:buClr>
                        <a:buSzPts val="1100"/>
                        <a:buFont typeface="Arial"/>
                        <a:buNone/>
                      </a:pPr>
                      <a:r>
                        <a:rPr lang="fr" sz="1000" b="1">
                          <a:solidFill>
                            <a:schemeClr val="dk1"/>
                          </a:solidFill>
                        </a:rPr>
                        <a:t>14h00</a:t>
                      </a:r>
                      <a:endParaRPr sz="1500" b="1"/>
                    </a:p>
                  </a:txBody>
                  <a:tcPr marL="91425" marR="91425" marT="91425" marB="91425" anchor="ctr"/>
                </a:tc>
                <a:tc>
                  <a:txBody>
                    <a:bodyPr/>
                    <a:lstStyle/>
                    <a:p>
                      <a:pPr marL="0" lvl="0" indent="0" algn="ctr" rtl="0">
                        <a:spcBef>
                          <a:spcPts val="0"/>
                        </a:spcBef>
                        <a:spcAft>
                          <a:spcPts val="0"/>
                        </a:spcAft>
                        <a:buClr>
                          <a:schemeClr val="dk1"/>
                        </a:buClr>
                        <a:buSzPts val="1100"/>
                        <a:buFont typeface="Arial"/>
                        <a:buNone/>
                      </a:pPr>
                      <a:r>
                        <a:rPr lang="fr" sz="1000">
                          <a:solidFill>
                            <a:schemeClr val="dk1"/>
                          </a:solidFill>
                        </a:rPr>
                        <a:t>16h00</a:t>
                      </a:r>
                      <a:endParaRPr sz="1500"/>
                    </a:p>
                  </a:txBody>
                  <a:tcPr marL="91425" marR="91425" marT="91425" marB="91425" anchor="ctr"/>
                </a:tc>
                <a:tc>
                  <a:txBody>
                    <a:bodyPr/>
                    <a:lstStyle/>
                    <a:p>
                      <a:pPr marL="0" lvl="0" indent="0" algn="ctr" rtl="0">
                        <a:spcBef>
                          <a:spcPts val="0"/>
                        </a:spcBef>
                        <a:spcAft>
                          <a:spcPts val="0"/>
                        </a:spcAft>
                        <a:buNone/>
                      </a:pPr>
                      <a:r>
                        <a:rPr lang="fr" sz="1000"/>
                        <a:t>17h30</a:t>
                      </a:r>
                      <a:endParaRPr sz="1000"/>
                    </a:p>
                  </a:txBody>
                  <a:tcPr marL="91425" marR="91425" marT="91425" marB="91425" anchor="ctr"/>
                </a:tc>
                <a:tc>
                  <a:txBody>
                    <a:bodyPr/>
                    <a:lstStyle/>
                    <a:p>
                      <a:pPr marL="0" lvl="0" indent="0" algn="ctr" rtl="0">
                        <a:spcBef>
                          <a:spcPts val="0"/>
                        </a:spcBef>
                        <a:spcAft>
                          <a:spcPts val="0"/>
                        </a:spcAft>
                        <a:buNone/>
                      </a:pPr>
                      <a:r>
                        <a:rPr lang="fr" sz="1000"/>
                        <a:t>Natation + Vélo - 2h45 après le départ</a:t>
                      </a:r>
                      <a:endParaRPr sz="1000"/>
                    </a:p>
                  </a:txBody>
                  <a:tcPr marL="91425" marR="91425" marT="91425" marB="91425" anchor="ctr">
                    <a:lnT w="9525" cap="flat" cmpd="sng">
                      <a:solidFill>
                        <a:srgbClr val="9E9E9E"/>
                      </a:solidFill>
                      <a:prstDash val="solid"/>
                      <a:round/>
                      <a:headEnd type="none" w="sm" len="sm"/>
                      <a:tailEnd type="none" w="sm" len="sm"/>
                    </a:lnT>
                  </a:tcPr>
                </a:tc>
                <a:extLst>
                  <a:ext uri="{0D108BD9-81ED-4DB2-BD59-A6C34878D82A}">
                    <a16:rowId xmlns:a16="http://schemas.microsoft.com/office/drawing/2014/main" val="10003"/>
                  </a:ext>
                </a:extLst>
              </a:tr>
            </a:tbl>
          </a:graphicData>
        </a:graphic>
      </p:graphicFrame>
      <p:pic>
        <p:nvPicPr>
          <p:cNvPr id="149" name="Google Shape;149;p19"/>
          <p:cNvPicPr preferRelativeResize="0"/>
          <p:nvPr/>
        </p:nvPicPr>
        <p:blipFill>
          <a:blip r:embed="rId3">
            <a:alphaModFix/>
          </a:blip>
          <a:stretch>
            <a:fillRect/>
          </a:stretch>
        </p:blipFill>
        <p:spPr>
          <a:xfrm>
            <a:off x="678002" y="1521304"/>
            <a:ext cx="752174" cy="2004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pic>
        <p:nvPicPr>
          <p:cNvPr id="154" name="Google Shape;154;p20"/>
          <p:cNvPicPr preferRelativeResize="0"/>
          <p:nvPr/>
        </p:nvPicPr>
        <p:blipFill>
          <a:blip r:embed="rId3">
            <a:alphaModFix/>
          </a:blip>
          <a:stretch>
            <a:fillRect/>
          </a:stretch>
        </p:blipFill>
        <p:spPr>
          <a:xfrm>
            <a:off x="6813550" y="125811"/>
            <a:ext cx="2172649" cy="578925"/>
          </a:xfrm>
          <a:prstGeom prst="rect">
            <a:avLst/>
          </a:prstGeom>
          <a:noFill/>
          <a:ln>
            <a:noFill/>
          </a:ln>
        </p:spPr>
      </p:pic>
      <p:sp>
        <p:nvSpPr>
          <p:cNvPr id="155" name="Google Shape;155;p20"/>
          <p:cNvSpPr txBox="1"/>
          <p:nvPr/>
        </p:nvSpPr>
        <p:spPr>
          <a:xfrm>
            <a:off x="1969350" y="2126850"/>
            <a:ext cx="5188200" cy="889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 sz="3200" b="1">
                <a:solidFill>
                  <a:srgbClr val="FF00FF"/>
                </a:solidFill>
              </a:rPr>
              <a:t>Parcours XS</a:t>
            </a:r>
            <a:endParaRPr sz="3200" b="1">
              <a:solidFill>
                <a:srgbClr val="FF00F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21"/>
          <p:cNvSpPr txBox="1"/>
          <p:nvPr/>
        </p:nvSpPr>
        <p:spPr>
          <a:xfrm>
            <a:off x="51650" y="85000"/>
            <a:ext cx="2389800" cy="805200"/>
          </a:xfrm>
          <a:prstGeom prst="rect">
            <a:avLst/>
          </a:prstGeom>
          <a:noFill/>
          <a:ln w="19050"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r" sz="2000" b="1" dirty="0">
                <a:solidFill>
                  <a:srgbClr val="0000FF"/>
                </a:solidFill>
              </a:rPr>
              <a:t>Natation XS</a:t>
            </a:r>
          </a:p>
        </p:txBody>
      </p:sp>
      <p:pic>
        <p:nvPicPr>
          <p:cNvPr id="3" name="Image 2">
            <a:extLst>
              <a:ext uri="{FF2B5EF4-FFF2-40B4-BE49-F238E27FC236}">
                <a16:creationId xmlns:a16="http://schemas.microsoft.com/office/drawing/2014/main" id="{2CDC219C-A3F3-2055-1E5D-C22182EB5520}"/>
              </a:ext>
            </a:extLst>
          </p:cNvPr>
          <p:cNvPicPr>
            <a:picLocks noChangeAspect="1"/>
          </p:cNvPicPr>
          <p:nvPr/>
        </p:nvPicPr>
        <p:blipFill>
          <a:blip r:embed="rId3"/>
          <a:stretch>
            <a:fillRect/>
          </a:stretch>
        </p:blipFill>
        <p:spPr>
          <a:xfrm>
            <a:off x="2729163" y="192506"/>
            <a:ext cx="5452312" cy="4624290"/>
          </a:xfrm>
          <a:prstGeom prst="rect">
            <a:avLst/>
          </a:prstGeom>
        </p:spPr>
      </p:pic>
      <p:sp>
        <p:nvSpPr>
          <p:cNvPr id="4" name="ZoneTexte 3">
            <a:extLst>
              <a:ext uri="{FF2B5EF4-FFF2-40B4-BE49-F238E27FC236}">
                <a16:creationId xmlns:a16="http://schemas.microsoft.com/office/drawing/2014/main" id="{0E24C976-6082-0CB0-403C-C19F9FC52D68}"/>
              </a:ext>
            </a:extLst>
          </p:cNvPr>
          <p:cNvSpPr txBox="1"/>
          <p:nvPr/>
        </p:nvSpPr>
        <p:spPr>
          <a:xfrm>
            <a:off x="598899" y="1174855"/>
            <a:ext cx="1794424" cy="307777"/>
          </a:xfrm>
          <a:prstGeom prst="rect">
            <a:avLst/>
          </a:prstGeom>
          <a:noFill/>
        </p:spPr>
        <p:txBody>
          <a:bodyPr wrap="square" rtlCol="0">
            <a:spAutoFit/>
          </a:bodyPr>
          <a:lstStyle/>
          <a:p>
            <a:r>
              <a:rPr lang="fr-FR" b="1" dirty="0">
                <a:solidFill>
                  <a:srgbClr val="FF33CC"/>
                </a:solidFill>
              </a:rPr>
              <a:t>Départ plage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2"/>
          <p:cNvSpPr txBox="1"/>
          <p:nvPr/>
        </p:nvSpPr>
        <p:spPr>
          <a:xfrm>
            <a:off x="583125" y="2601650"/>
            <a:ext cx="807300" cy="179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1800" b="1">
                <a:solidFill>
                  <a:schemeClr val="dk2"/>
                </a:solidFill>
              </a:rPr>
              <a:t>GPX</a:t>
            </a:r>
            <a:endParaRPr sz="1800" b="1">
              <a:solidFill>
                <a:schemeClr val="dk2"/>
              </a:solidFill>
            </a:endParaRPr>
          </a:p>
        </p:txBody>
      </p:sp>
      <p:sp>
        <p:nvSpPr>
          <p:cNvPr id="167" name="Google Shape;167;p22"/>
          <p:cNvSpPr txBox="1"/>
          <p:nvPr/>
        </p:nvSpPr>
        <p:spPr>
          <a:xfrm>
            <a:off x="51650" y="85000"/>
            <a:ext cx="2389800" cy="805200"/>
          </a:xfrm>
          <a:prstGeom prst="rect">
            <a:avLst/>
          </a:prstGeom>
          <a:noFill/>
          <a:ln w="19050"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r" sz="2000" b="1">
                <a:solidFill>
                  <a:srgbClr val="0000FF"/>
                </a:solidFill>
              </a:rPr>
              <a:t>  Vélo XS</a:t>
            </a:r>
            <a:endParaRPr sz="2000" b="1">
              <a:solidFill>
                <a:srgbClr val="0000FF"/>
              </a:solidFill>
            </a:endParaRPr>
          </a:p>
        </p:txBody>
      </p:sp>
      <p:sp>
        <p:nvSpPr>
          <p:cNvPr id="168" name="Google Shape;168;p22"/>
          <p:cNvSpPr txBox="1"/>
          <p:nvPr/>
        </p:nvSpPr>
        <p:spPr>
          <a:xfrm>
            <a:off x="80543" y="1028359"/>
            <a:ext cx="2354400" cy="5541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fr" sz="1200" b="1">
                <a:solidFill>
                  <a:srgbClr val="FF00FF"/>
                </a:solidFill>
              </a:rPr>
              <a:t>Pas de ravitaillement sur le parcours</a:t>
            </a:r>
            <a:endParaRPr/>
          </a:p>
        </p:txBody>
      </p:sp>
      <p:pic>
        <p:nvPicPr>
          <p:cNvPr id="169" name="Google Shape;169;p22"/>
          <p:cNvPicPr preferRelativeResize="0"/>
          <p:nvPr/>
        </p:nvPicPr>
        <p:blipFill>
          <a:blip r:embed="rId3">
            <a:alphaModFix/>
          </a:blip>
          <a:stretch>
            <a:fillRect/>
          </a:stretch>
        </p:blipFill>
        <p:spPr>
          <a:xfrm>
            <a:off x="152400" y="3007100"/>
            <a:ext cx="1984000" cy="1984000"/>
          </a:xfrm>
          <a:prstGeom prst="rect">
            <a:avLst/>
          </a:prstGeom>
          <a:noFill/>
          <a:ln>
            <a:noFill/>
          </a:ln>
        </p:spPr>
      </p:pic>
      <p:sp>
        <p:nvSpPr>
          <p:cNvPr id="170" name="Google Shape;170;p22"/>
          <p:cNvSpPr txBox="1"/>
          <p:nvPr/>
        </p:nvSpPr>
        <p:spPr>
          <a:xfrm>
            <a:off x="95251" y="1724500"/>
            <a:ext cx="2518800" cy="7389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fr" sz="1200" b="1">
                <a:solidFill>
                  <a:srgbClr val="0000FF"/>
                </a:solidFill>
              </a:rPr>
              <a:t>CLM autorisés</a:t>
            </a:r>
            <a:endParaRPr sz="1200" b="1">
              <a:solidFill>
                <a:srgbClr val="0000FF"/>
              </a:solidFill>
            </a:endParaRPr>
          </a:p>
          <a:p>
            <a:pPr marL="0" lvl="0" indent="0" algn="l" rtl="0">
              <a:spcBef>
                <a:spcPts val="0"/>
              </a:spcBef>
              <a:spcAft>
                <a:spcPts val="0"/>
              </a:spcAft>
              <a:buNone/>
            </a:pPr>
            <a:r>
              <a:rPr lang="fr" sz="1200" b="1">
                <a:solidFill>
                  <a:srgbClr val="0000FF"/>
                </a:solidFill>
              </a:rPr>
              <a:t>Drafting Interdit</a:t>
            </a:r>
            <a:endParaRPr sz="1200" b="1">
              <a:solidFill>
                <a:srgbClr val="0000FF"/>
              </a:solidFill>
            </a:endParaRPr>
          </a:p>
          <a:p>
            <a:pPr marL="0" lvl="0" indent="0" algn="l" rtl="0">
              <a:spcBef>
                <a:spcPts val="0"/>
              </a:spcBef>
              <a:spcAft>
                <a:spcPts val="0"/>
              </a:spcAft>
              <a:buNone/>
            </a:pPr>
            <a:r>
              <a:rPr lang="fr" sz="1200" b="1">
                <a:solidFill>
                  <a:srgbClr val="0000FF"/>
                </a:solidFill>
              </a:rPr>
              <a:t>Routes ouvertes à la circulation</a:t>
            </a:r>
            <a:endParaRPr sz="1200" b="1">
              <a:solidFill>
                <a:srgbClr val="0000FF"/>
              </a:solidFill>
            </a:endParaRPr>
          </a:p>
        </p:txBody>
      </p:sp>
      <p:pic>
        <p:nvPicPr>
          <p:cNvPr id="171" name="Google Shape;171;p22"/>
          <p:cNvPicPr preferRelativeResize="0"/>
          <p:nvPr/>
        </p:nvPicPr>
        <p:blipFill>
          <a:blip r:embed="rId4">
            <a:alphaModFix/>
          </a:blip>
          <a:stretch>
            <a:fillRect/>
          </a:stretch>
        </p:blipFill>
        <p:spPr>
          <a:xfrm>
            <a:off x="3093901" y="152400"/>
            <a:ext cx="5267325" cy="48387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3"/>
          <p:cNvSpPr txBox="1"/>
          <p:nvPr/>
        </p:nvSpPr>
        <p:spPr>
          <a:xfrm>
            <a:off x="51650" y="85000"/>
            <a:ext cx="2389800" cy="805200"/>
          </a:xfrm>
          <a:prstGeom prst="rect">
            <a:avLst/>
          </a:prstGeom>
          <a:noFill/>
          <a:ln w="19050"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r" sz="2000">
                <a:solidFill>
                  <a:srgbClr val="0000FF"/>
                </a:solidFill>
              </a:rPr>
              <a:t>  </a:t>
            </a:r>
            <a:r>
              <a:rPr lang="fr" sz="2000" b="1">
                <a:solidFill>
                  <a:srgbClr val="0000FF"/>
                </a:solidFill>
              </a:rPr>
              <a:t>Course à Pied XS</a:t>
            </a:r>
            <a:endParaRPr sz="2000" b="1">
              <a:solidFill>
                <a:srgbClr val="0000FF"/>
              </a:solidFill>
            </a:endParaRPr>
          </a:p>
        </p:txBody>
      </p:sp>
      <p:sp>
        <p:nvSpPr>
          <p:cNvPr id="177" name="Google Shape;177;p23"/>
          <p:cNvSpPr txBox="1"/>
          <p:nvPr/>
        </p:nvSpPr>
        <p:spPr>
          <a:xfrm>
            <a:off x="151300" y="1632789"/>
            <a:ext cx="2354400" cy="5541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fr" sz="1200" b="1">
                <a:solidFill>
                  <a:srgbClr val="FF00FF"/>
                </a:solidFill>
              </a:rPr>
              <a:t>Pas de ravitaillement sur le parcours</a:t>
            </a:r>
            <a:endParaRPr/>
          </a:p>
        </p:txBody>
      </p:sp>
      <p:pic>
        <p:nvPicPr>
          <p:cNvPr id="178" name="Google Shape;178;p23"/>
          <p:cNvPicPr preferRelativeResize="0"/>
          <p:nvPr/>
        </p:nvPicPr>
        <p:blipFill>
          <a:blip r:embed="rId3">
            <a:alphaModFix/>
          </a:blip>
          <a:stretch>
            <a:fillRect/>
          </a:stretch>
        </p:blipFill>
        <p:spPr>
          <a:xfrm>
            <a:off x="2627500" y="728850"/>
            <a:ext cx="6414300" cy="41264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24"/>
          <p:cNvSpPr txBox="1"/>
          <p:nvPr/>
        </p:nvSpPr>
        <p:spPr>
          <a:xfrm>
            <a:off x="1969350" y="2126850"/>
            <a:ext cx="5188200" cy="889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 sz="3200" b="1">
                <a:solidFill>
                  <a:srgbClr val="FF00FF"/>
                </a:solidFill>
              </a:rPr>
              <a:t>Parcours S</a:t>
            </a:r>
            <a:endParaRPr sz="3200" b="1">
              <a:solidFill>
                <a:srgbClr val="FF00FF"/>
              </a:solidFill>
            </a:endParaRPr>
          </a:p>
        </p:txBody>
      </p:sp>
      <p:pic>
        <p:nvPicPr>
          <p:cNvPr id="184" name="Google Shape;184;p24"/>
          <p:cNvPicPr preferRelativeResize="0"/>
          <p:nvPr/>
        </p:nvPicPr>
        <p:blipFill>
          <a:blip r:embed="rId3">
            <a:alphaModFix/>
          </a:blip>
          <a:stretch>
            <a:fillRect/>
          </a:stretch>
        </p:blipFill>
        <p:spPr>
          <a:xfrm>
            <a:off x="6813550" y="125811"/>
            <a:ext cx="2172649" cy="5789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25"/>
          <p:cNvSpPr txBox="1"/>
          <p:nvPr/>
        </p:nvSpPr>
        <p:spPr>
          <a:xfrm>
            <a:off x="51650" y="85000"/>
            <a:ext cx="2389800" cy="805200"/>
          </a:xfrm>
          <a:prstGeom prst="rect">
            <a:avLst/>
          </a:prstGeom>
          <a:noFill/>
          <a:ln w="19050"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r" sz="2000" b="1" dirty="0">
                <a:solidFill>
                  <a:srgbClr val="0000FF"/>
                </a:solidFill>
              </a:rPr>
              <a:t>Natation S</a:t>
            </a:r>
          </a:p>
        </p:txBody>
      </p:sp>
      <p:sp>
        <p:nvSpPr>
          <p:cNvPr id="190" name="Google Shape;190;p25"/>
          <p:cNvSpPr txBox="1"/>
          <p:nvPr/>
        </p:nvSpPr>
        <p:spPr>
          <a:xfrm rot="-551">
            <a:off x="480881" y="4558312"/>
            <a:ext cx="1872900" cy="421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1800" b="1">
                <a:solidFill>
                  <a:srgbClr val="FF00FF"/>
                </a:solidFill>
              </a:rPr>
              <a:t>Parcours S</a:t>
            </a:r>
            <a:endParaRPr sz="1800" b="1">
              <a:solidFill>
                <a:srgbClr val="FF00FF"/>
              </a:solidFill>
            </a:endParaRPr>
          </a:p>
        </p:txBody>
      </p:sp>
      <p:pic>
        <p:nvPicPr>
          <p:cNvPr id="3" name="Image 2">
            <a:extLst>
              <a:ext uri="{FF2B5EF4-FFF2-40B4-BE49-F238E27FC236}">
                <a16:creationId xmlns:a16="http://schemas.microsoft.com/office/drawing/2014/main" id="{EC1D385D-1DBF-2CA2-8FBE-A78BBF774B15}"/>
              </a:ext>
            </a:extLst>
          </p:cNvPr>
          <p:cNvPicPr>
            <a:picLocks noChangeAspect="1"/>
          </p:cNvPicPr>
          <p:nvPr/>
        </p:nvPicPr>
        <p:blipFill>
          <a:blip r:embed="rId3"/>
          <a:stretch>
            <a:fillRect/>
          </a:stretch>
        </p:blipFill>
        <p:spPr>
          <a:xfrm>
            <a:off x="2626321" y="890200"/>
            <a:ext cx="5995092" cy="3599298"/>
          </a:xfrm>
          <a:prstGeom prst="rect">
            <a:avLst/>
          </a:prstGeom>
        </p:spPr>
      </p:pic>
      <p:sp>
        <p:nvSpPr>
          <p:cNvPr id="4" name="ZoneTexte 3">
            <a:extLst>
              <a:ext uri="{FF2B5EF4-FFF2-40B4-BE49-F238E27FC236}">
                <a16:creationId xmlns:a16="http://schemas.microsoft.com/office/drawing/2014/main" id="{4DD482CB-E44E-3137-1FB2-DFEE1DA74CEC}"/>
              </a:ext>
            </a:extLst>
          </p:cNvPr>
          <p:cNvSpPr txBox="1"/>
          <p:nvPr/>
        </p:nvSpPr>
        <p:spPr>
          <a:xfrm>
            <a:off x="522587" y="1381912"/>
            <a:ext cx="1268296" cy="307777"/>
          </a:xfrm>
          <a:prstGeom prst="rect">
            <a:avLst/>
          </a:prstGeom>
          <a:noFill/>
        </p:spPr>
        <p:txBody>
          <a:bodyPr wrap="none" rtlCol="0">
            <a:spAutoFit/>
          </a:bodyPr>
          <a:lstStyle/>
          <a:p>
            <a:r>
              <a:rPr lang="fr-FR" b="1" dirty="0">
                <a:solidFill>
                  <a:srgbClr val="FF33CC"/>
                </a:solidFill>
              </a:rPr>
              <a:t>Départ plage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6"/>
          <p:cNvSpPr txBox="1"/>
          <p:nvPr/>
        </p:nvSpPr>
        <p:spPr>
          <a:xfrm>
            <a:off x="51650" y="762475"/>
            <a:ext cx="5188200" cy="889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000">
              <a:solidFill>
                <a:srgbClr val="FF00FF"/>
              </a:solidFill>
            </a:endParaRPr>
          </a:p>
          <a:p>
            <a:pPr marL="0" lvl="0" indent="0" algn="l" rtl="0">
              <a:spcBef>
                <a:spcPts val="0"/>
              </a:spcBef>
              <a:spcAft>
                <a:spcPts val="0"/>
              </a:spcAft>
              <a:buNone/>
            </a:pPr>
            <a:r>
              <a:rPr lang="fr" sz="2000">
                <a:solidFill>
                  <a:srgbClr val="0000FF"/>
                </a:solidFill>
              </a:rPr>
              <a:t>S - 1 boucle</a:t>
            </a:r>
            <a:endParaRPr sz="2000">
              <a:solidFill>
                <a:srgbClr val="0000FF"/>
              </a:solidFill>
            </a:endParaRPr>
          </a:p>
          <a:p>
            <a:pPr marL="0" lvl="0" indent="0" algn="l" rtl="0">
              <a:spcBef>
                <a:spcPts val="0"/>
              </a:spcBef>
              <a:spcAft>
                <a:spcPts val="0"/>
              </a:spcAft>
              <a:buNone/>
            </a:pPr>
            <a:endParaRPr sz="2000">
              <a:solidFill>
                <a:srgbClr val="0000FF"/>
              </a:solidFill>
            </a:endParaRPr>
          </a:p>
        </p:txBody>
      </p:sp>
      <p:sp>
        <p:nvSpPr>
          <p:cNvPr id="197" name="Google Shape;197;p26"/>
          <p:cNvSpPr txBox="1"/>
          <p:nvPr/>
        </p:nvSpPr>
        <p:spPr>
          <a:xfrm>
            <a:off x="594250" y="3075950"/>
            <a:ext cx="807300" cy="179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1800" b="1">
                <a:solidFill>
                  <a:schemeClr val="dk2"/>
                </a:solidFill>
              </a:rPr>
              <a:t>GPX</a:t>
            </a:r>
            <a:endParaRPr sz="1800" b="1">
              <a:solidFill>
                <a:schemeClr val="dk2"/>
              </a:solidFill>
            </a:endParaRPr>
          </a:p>
        </p:txBody>
      </p:sp>
      <p:sp>
        <p:nvSpPr>
          <p:cNvPr id="198" name="Google Shape;198;p26"/>
          <p:cNvSpPr txBox="1"/>
          <p:nvPr/>
        </p:nvSpPr>
        <p:spPr>
          <a:xfrm>
            <a:off x="102824" y="1557661"/>
            <a:ext cx="2125800" cy="5850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fr" sz="1200" b="1">
                <a:solidFill>
                  <a:srgbClr val="FF00FF"/>
                </a:solidFill>
              </a:rPr>
              <a:t>Pas de ravitaillements</a:t>
            </a:r>
            <a:endParaRPr sz="1200" b="1">
              <a:solidFill>
                <a:srgbClr val="FF00FF"/>
              </a:solidFill>
            </a:endParaRPr>
          </a:p>
          <a:p>
            <a:pPr marL="0" lvl="0" indent="0" algn="l" rtl="0">
              <a:spcBef>
                <a:spcPts val="0"/>
              </a:spcBef>
              <a:spcAft>
                <a:spcPts val="0"/>
              </a:spcAft>
              <a:buNone/>
            </a:pPr>
            <a:endParaRPr/>
          </a:p>
        </p:txBody>
      </p:sp>
      <p:sp>
        <p:nvSpPr>
          <p:cNvPr id="199" name="Google Shape;199;p26"/>
          <p:cNvSpPr txBox="1"/>
          <p:nvPr/>
        </p:nvSpPr>
        <p:spPr>
          <a:xfrm>
            <a:off x="51650" y="85000"/>
            <a:ext cx="2389800" cy="805200"/>
          </a:xfrm>
          <a:prstGeom prst="rect">
            <a:avLst/>
          </a:prstGeom>
          <a:noFill/>
          <a:ln w="19050"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r" sz="2000" b="1">
                <a:solidFill>
                  <a:srgbClr val="0000FF"/>
                </a:solidFill>
              </a:rPr>
              <a:t>Vélo S</a:t>
            </a:r>
            <a:endParaRPr sz="2000" b="1">
              <a:solidFill>
                <a:srgbClr val="0000FF"/>
              </a:solidFill>
            </a:endParaRPr>
          </a:p>
        </p:txBody>
      </p:sp>
      <p:pic>
        <p:nvPicPr>
          <p:cNvPr id="200" name="Google Shape;200;p26"/>
          <p:cNvPicPr preferRelativeResize="0"/>
          <p:nvPr/>
        </p:nvPicPr>
        <p:blipFill>
          <a:blip r:embed="rId3">
            <a:alphaModFix/>
          </a:blip>
          <a:stretch>
            <a:fillRect/>
          </a:stretch>
        </p:blipFill>
        <p:spPr>
          <a:xfrm>
            <a:off x="229409" y="3495647"/>
            <a:ext cx="1536975" cy="1508675"/>
          </a:xfrm>
          <a:prstGeom prst="rect">
            <a:avLst/>
          </a:prstGeom>
          <a:noFill/>
          <a:ln>
            <a:noFill/>
          </a:ln>
        </p:spPr>
      </p:pic>
      <p:sp>
        <p:nvSpPr>
          <p:cNvPr id="201" name="Google Shape;201;p26"/>
          <p:cNvSpPr txBox="1"/>
          <p:nvPr/>
        </p:nvSpPr>
        <p:spPr>
          <a:xfrm>
            <a:off x="36955" y="2194096"/>
            <a:ext cx="2518800" cy="7389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fr" sz="1200" b="1">
                <a:solidFill>
                  <a:srgbClr val="0000FF"/>
                </a:solidFill>
              </a:rPr>
              <a:t>CLM autorisés</a:t>
            </a:r>
            <a:endParaRPr sz="1200" b="1">
              <a:solidFill>
                <a:srgbClr val="0000FF"/>
              </a:solidFill>
            </a:endParaRPr>
          </a:p>
          <a:p>
            <a:pPr marL="0" lvl="0" indent="0" algn="l" rtl="0">
              <a:spcBef>
                <a:spcPts val="0"/>
              </a:spcBef>
              <a:spcAft>
                <a:spcPts val="0"/>
              </a:spcAft>
              <a:buNone/>
            </a:pPr>
            <a:r>
              <a:rPr lang="fr" sz="1200" b="1">
                <a:solidFill>
                  <a:srgbClr val="0000FF"/>
                </a:solidFill>
              </a:rPr>
              <a:t>Drafting Interdit</a:t>
            </a:r>
            <a:endParaRPr sz="1200" b="1">
              <a:solidFill>
                <a:srgbClr val="0000FF"/>
              </a:solidFill>
            </a:endParaRPr>
          </a:p>
          <a:p>
            <a:pPr marL="0" lvl="0" indent="0" algn="l" rtl="0">
              <a:spcBef>
                <a:spcPts val="0"/>
              </a:spcBef>
              <a:spcAft>
                <a:spcPts val="0"/>
              </a:spcAft>
              <a:buNone/>
            </a:pPr>
            <a:r>
              <a:rPr lang="fr" sz="1200" b="1">
                <a:solidFill>
                  <a:srgbClr val="0000FF"/>
                </a:solidFill>
              </a:rPr>
              <a:t>Routes ouvertes à la circulation</a:t>
            </a:r>
            <a:endParaRPr sz="1200" b="1">
              <a:solidFill>
                <a:srgbClr val="0000FF"/>
              </a:solidFill>
            </a:endParaRPr>
          </a:p>
        </p:txBody>
      </p:sp>
      <p:pic>
        <p:nvPicPr>
          <p:cNvPr id="202" name="Google Shape;202;p26"/>
          <p:cNvPicPr preferRelativeResize="0"/>
          <p:nvPr/>
        </p:nvPicPr>
        <p:blipFill>
          <a:blip r:embed="rId4">
            <a:alphaModFix/>
          </a:blip>
          <a:stretch>
            <a:fillRect/>
          </a:stretch>
        </p:blipFill>
        <p:spPr>
          <a:xfrm>
            <a:off x="2514699" y="814975"/>
            <a:ext cx="6456599" cy="36908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27"/>
          <p:cNvSpPr txBox="1"/>
          <p:nvPr/>
        </p:nvSpPr>
        <p:spPr>
          <a:xfrm>
            <a:off x="51650" y="106167"/>
            <a:ext cx="2389800" cy="805200"/>
          </a:xfrm>
          <a:prstGeom prst="rect">
            <a:avLst/>
          </a:prstGeom>
          <a:noFill/>
          <a:ln w="19050"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r" sz="2000">
                <a:solidFill>
                  <a:srgbClr val="0000FF"/>
                </a:solidFill>
              </a:rPr>
              <a:t>  </a:t>
            </a:r>
            <a:r>
              <a:rPr lang="fr" sz="2000" b="1">
                <a:solidFill>
                  <a:srgbClr val="0000FF"/>
                </a:solidFill>
              </a:rPr>
              <a:t>Course à Pied S</a:t>
            </a:r>
            <a:endParaRPr sz="2000" b="1">
              <a:solidFill>
                <a:srgbClr val="0000FF"/>
              </a:solidFill>
            </a:endParaRPr>
          </a:p>
          <a:p>
            <a:pPr marL="0" lvl="0" indent="0" algn="ctr" rtl="0">
              <a:spcBef>
                <a:spcPts val="0"/>
              </a:spcBef>
              <a:spcAft>
                <a:spcPts val="0"/>
              </a:spcAft>
              <a:buNone/>
            </a:pPr>
            <a:r>
              <a:rPr lang="fr" sz="2000" b="1">
                <a:solidFill>
                  <a:srgbClr val="FF00FF"/>
                </a:solidFill>
              </a:rPr>
              <a:t>2 boucles</a:t>
            </a:r>
            <a:endParaRPr sz="2000" b="1">
              <a:solidFill>
                <a:srgbClr val="FF00FF"/>
              </a:solidFill>
            </a:endParaRPr>
          </a:p>
        </p:txBody>
      </p:sp>
      <p:sp>
        <p:nvSpPr>
          <p:cNvPr id="208" name="Google Shape;208;p27"/>
          <p:cNvSpPr txBox="1"/>
          <p:nvPr/>
        </p:nvSpPr>
        <p:spPr>
          <a:xfrm flipH="1" flipV="1">
            <a:off x="2631296" y="4541874"/>
            <a:ext cx="45719" cy="45719"/>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endParaRPr dirty="0"/>
          </a:p>
        </p:txBody>
      </p:sp>
      <p:pic>
        <p:nvPicPr>
          <p:cNvPr id="209" name="Google Shape;209;p27"/>
          <p:cNvPicPr preferRelativeResize="0"/>
          <p:nvPr/>
        </p:nvPicPr>
        <p:blipFill>
          <a:blip r:embed="rId3">
            <a:alphaModFix/>
          </a:blip>
          <a:stretch>
            <a:fillRect/>
          </a:stretch>
        </p:blipFill>
        <p:spPr>
          <a:xfrm>
            <a:off x="2617500" y="462291"/>
            <a:ext cx="6414300" cy="41264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28"/>
          <p:cNvSpPr txBox="1"/>
          <p:nvPr/>
        </p:nvSpPr>
        <p:spPr>
          <a:xfrm>
            <a:off x="1969350" y="2126850"/>
            <a:ext cx="5188200" cy="8898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 sz="3200" b="1">
                <a:solidFill>
                  <a:srgbClr val="FF00FF"/>
                </a:solidFill>
              </a:rPr>
              <a:t>Parcours M</a:t>
            </a:r>
            <a:endParaRPr sz="3200" b="1">
              <a:solidFill>
                <a:srgbClr val="FF00FF"/>
              </a:solidFill>
            </a:endParaRPr>
          </a:p>
        </p:txBody>
      </p:sp>
      <p:pic>
        <p:nvPicPr>
          <p:cNvPr id="215" name="Google Shape;215;p28"/>
          <p:cNvPicPr preferRelativeResize="0"/>
          <p:nvPr/>
        </p:nvPicPr>
        <p:blipFill>
          <a:blip r:embed="rId3">
            <a:alphaModFix/>
          </a:blip>
          <a:stretch>
            <a:fillRect/>
          </a:stretch>
        </p:blipFill>
        <p:spPr>
          <a:xfrm>
            <a:off x="6813550" y="125811"/>
            <a:ext cx="2172649" cy="5789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29"/>
          <p:cNvSpPr txBox="1"/>
          <p:nvPr/>
        </p:nvSpPr>
        <p:spPr>
          <a:xfrm>
            <a:off x="51650" y="85000"/>
            <a:ext cx="2389800" cy="805200"/>
          </a:xfrm>
          <a:prstGeom prst="rect">
            <a:avLst/>
          </a:prstGeom>
          <a:noFill/>
          <a:ln w="19050"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r" sz="2000" b="1" dirty="0">
                <a:solidFill>
                  <a:srgbClr val="0000FF"/>
                </a:solidFill>
              </a:rPr>
              <a:t>Natation M </a:t>
            </a:r>
            <a:endParaRPr sz="2000" b="1" dirty="0">
              <a:solidFill>
                <a:srgbClr val="0000FF"/>
              </a:solidFill>
            </a:endParaRPr>
          </a:p>
        </p:txBody>
      </p:sp>
      <p:sp>
        <p:nvSpPr>
          <p:cNvPr id="221" name="Google Shape;221;p29"/>
          <p:cNvSpPr txBox="1"/>
          <p:nvPr/>
        </p:nvSpPr>
        <p:spPr>
          <a:xfrm rot="-1652">
            <a:off x="414046" y="4575055"/>
            <a:ext cx="1872900" cy="42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1800" b="1">
                <a:solidFill>
                  <a:srgbClr val="FF00FF"/>
                </a:solidFill>
              </a:rPr>
              <a:t>Parcours M</a:t>
            </a:r>
            <a:endParaRPr sz="1800" b="1">
              <a:solidFill>
                <a:srgbClr val="FF00FF"/>
              </a:solidFill>
            </a:endParaRPr>
          </a:p>
        </p:txBody>
      </p:sp>
      <p:pic>
        <p:nvPicPr>
          <p:cNvPr id="3" name="Image 2">
            <a:extLst>
              <a:ext uri="{FF2B5EF4-FFF2-40B4-BE49-F238E27FC236}">
                <a16:creationId xmlns:a16="http://schemas.microsoft.com/office/drawing/2014/main" id="{27234388-6837-5B77-E4BB-F32130652A84}"/>
              </a:ext>
            </a:extLst>
          </p:cNvPr>
          <p:cNvPicPr>
            <a:picLocks noChangeAspect="1"/>
          </p:cNvPicPr>
          <p:nvPr/>
        </p:nvPicPr>
        <p:blipFill>
          <a:blip r:embed="rId3"/>
          <a:stretch>
            <a:fillRect/>
          </a:stretch>
        </p:blipFill>
        <p:spPr>
          <a:xfrm>
            <a:off x="2116633" y="1326911"/>
            <a:ext cx="6563312" cy="3247693"/>
          </a:xfrm>
          <a:prstGeom prst="rect">
            <a:avLst/>
          </a:prstGeom>
        </p:spPr>
      </p:pic>
      <p:sp>
        <p:nvSpPr>
          <p:cNvPr id="4" name="ZoneTexte 3">
            <a:extLst>
              <a:ext uri="{FF2B5EF4-FFF2-40B4-BE49-F238E27FC236}">
                <a16:creationId xmlns:a16="http://schemas.microsoft.com/office/drawing/2014/main" id="{183253B1-4B17-A90E-48F4-2A43FECB5882}"/>
              </a:ext>
            </a:extLst>
          </p:cNvPr>
          <p:cNvSpPr txBox="1"/>
          <p:nvPr/>
        </p:nvSpPr>
        <p:spPr>
          <a:xfrm>
            <a:off x="413944" y="1309547"/>
            <a:ext cx="1268296" cy="307777"/>
          </a:xfrm>
          <a:prstGeom prst="rect">
            <a:avLst/>
          </a:prstGeom>
          <a:noFill/>
        </p:spPr>
        <p:txBody>
          <a:bodyPr wrap="none" rtlCol="0">
            <a:spAutoFit/>
          </a:bodyPr>
          <a:lstStyle/>
          <a:p>
            <a:r>
              <a:rPr lang="fr-FR" b="1" dirty="0">
                <a:solidFill>
                  <a:srgbClr val="FF33CC"/>
                </a:solidFill>
              </a:rPr>
              <a:t>Départ plage</a:t>
            </a:r>
          </a:p>
        </p:txBody>
      </p:sp>
      <p:sp>
        <p:nvSpPr>
          <p:cNvPr id="5" name="ZoneTexte 4">
            <a:extLst>
              <a:ext uri="{FF2B5EF4-FFF2-40B4-BE49-F238E27FC236}">
                <a16:creationId xmlns:a16="http://schemas.microsoft.com/office/drawing/2014/main" id="{BF0A27C1-41EF-158E-180B-72BBF23BB1B0}"/>
              </a:ext>
            </a:extLst>
          </p:cNvPr>
          <p:cNvSpPr txBox="1"/>
          <p:nvPr/>
        </p:nvSpPr>
        <p:spPr>
          <a:xfrm>
            <a:off x="75339" y="1845620"/>
            <a:ext cx="2074607" cy="523220"/>
          </a:xfrm>
          <a:prstGeom prst="rect">
            <a:avLst/>
          </a:prstGeom>
          <a:noFill/>
        </p:spPr>
        <p:txBody>
          <a:bodyPr wrap="none" rtlCol="0">
            <a:spAutoFit/>
          </a:bodyPr>
          <a:lstStyle/>
          <a:p>
            <a:pPr algn="ctr"/>
            <a:r>
              <a:rPr lang="fr-FR" b="1" dirty="0">
                <a:solidFill>
                  <a:srgbClr val="FF33CC"/>
                </a:solidFill>
              </a:rPr>
              <a:t>Deux tours</a:t>
            </a:r>
          </a:p>
          <a:p>
            <a:r>
              <a:rPr lang="fr-FR" b="1" dirty="0">
                <a:solidFill>
                  <a:srgbClr val="FF33CC"/>
                </a:solidFill>
              </a:rPr>
              <a:t>Sortie à l’Australienne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30"/>
          <p:cNvSpPr txBox="1"/>
          <p:nvPr/>
        </p:nvSpPr>
        <p:spPr>
          <a:xfrm>
            <a:off x="594250" y="3075950"/>
            <a:ext cx="807300" cy="179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fr" sz="1800" b="1">
                <a:solidFill>
                  <a:schemeClr val="dk2"/>
                </a:solidFill>
              </a:rPr>
              <a:t>GPX</a:t>
            </a:r>
            <a:endParaRPr sz="1800" b="1">
              <a:solidFill>
                <a:schemeClr val="dk2"/>
              </a:solidFill>
            </a:endParaRPr>
          </a:p>
        </p:txBody>
      </p:sp>
      <p:sp>
        <p:nvSpPr>
          <p:cNvPr id="228" name="Google Shape;228;p30"/>
          <p:cNvSpPr txBox="1"/>
          <p:nvPr/>
        </p:nvSpPr>
        <p:spPr>
          <a:xfrm>
            <a:off x="69350" y="1479887"/>
            <a:ext cx="2354400" cy="7389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fr" sz="1200" b="1">
                <a:solidFill>
                  <a:srgbClr val="FF00FF"/>
                </a:solidFill>
              </a:rPr>
              <a:t>Ravitaillements </a:t>
            </a:r>
            <a:endParaRPr sz="1200" b="1">
              <a:solidFill>
                <a:srgbClr val="FF00FF"/>
              </a:solidFill>
            </a:endParaRPr>
          </a:p>
          <a:p>
            <a:pPr marL="0" lvl="0" indent="0" algn="l" rtl="0">
              <a:spcBef>
                <a:spcPts val="0"/>
              </a:spcBef>
              <a:spcAft>
                <a:spcPts val="0"/>
              </a:spcAft>
              <a:buNone/>
            </a:pPr>
            <a:r>
              <a:rPr lang="fr" sz="1200">
                <a:solidFill>
                  <a:schemeClr val="dk1"/>
                </a:solidFill>
              </a:rPr>
              <a:t>Eau pour recharger vos gourdes</a:t>
            </a:r>
            <a:endParaRPr/>
          </a:p>
        </p:txBody>
      </p:sp>
      <p:pic>
        <p:nvPicPr>
          <p:cNvPr id="229" name="Google Shape;229;p30" descr="Basket with bottle and fruits line icon, Black Friday concept, shop basket sign on white background, shopping basket with fresh food and drink icon in outline style. Vector graphics. (fourni par Getty Images)"/>
          <p:cNvPicPr preferRelativeResize="0"/>
          <p:nvPr/>
        </p:nvPicPr>
        <p:blipFill>
          <a:blip r:embed="rId3">
            <a:alphaModFix/>
          </a:blip>
          <a:stretch>
            <a:fillRect/>
          </a:stretch>
        </p:blipFill>
        <p:spPr>
          <a:xfrm>
            <a:off x="2003275" y="1563332"/>
            <a:ext cx="250025" cy="250025"/>
          </a:xfrm>
          <a:prstGeom prst="rect">
            <a:avLst/>
          </a:prstGeom>
          <a:noFill/>
          <a:ln>
            <a:noFill/>
          </a:ln>
        </p:spPr>
      </p:pic>
      <p:sp>
        <p:nvSpPr>
          <p:cNvPr id="230" name="Google Shape;230;p30"/>
          <p:cNvSpPr txBox="1"/>
          <p:nvPr/>
        </p:nvSpPr>
        <p:spPr>
          <a:xfrm>
            <a:off x="51650" y="85000"/>
            <a:ext cx="2389800" cy="805200"/>
          </a:xfrm>
          <a:prstGeom prst="rect">
            <a:avLst/>
          </a:prstGeom>
          <a:noFill/>
          <a:ln w="19050"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r" sz="2000" b="1">
                <a:solidFill>
                  <a:srgbClr val="0000FF"/>
                </a:solidFill>
              </a:rPr>
              <a:t>Vélo M</a:t>
            </a:r>
            <a:endParaRPr sz="2000" b="1">
              <a:solidFill>
                <a:srgbClr val="0000FF"/>
              </a:solidFill>
            </a:endParaRPr>
          </a:p>
          <a:p>
            <a:pPr marL="0" lvl="0" indent="0" algn="ctr" rtl="0">
              <a:spcBef>
                <a:spcPts val="0"/>
              </a:spcBef>
              <a:spcAft>
                <a:spcPts val="0"/>
              </a:spcAft>
              <a:buNone/>
            </a:pPr>
            <a:r>
              <a:rPr lang="fr" sz="2000" b="1">
                <a:solidFill>
                  <a:srgbClr val="FF00FF"/>
                </a:solidFill>
              </a:rPr>
              <a:t>2 boucles</a:t>
            </a:r>
            <a:endParaRPr sz="2000" b="1">
              <a:solidFill>
                <a:srgbClr val="FF00FF"/>
              </a:solidFill>
            </a:endParaRPr>
          </a:p>
        </p:txBody>
      </p:sp>
      <p:pic>
        <p:nvPicPr>
          <p:cNvPr id="231" name="Google Shape;231;p30" descr="Basket with bottle and fruits line icon, Black Friday concept, shop basket sign on white background, shopping basket with fresh food and drink icon in outline style. Vector graphics. (fourni par Getty Images)"/>
          <p:cNvPicPr preferRelativeResize="0"/>
          <p:nvPr/>
        </p:nvPicPr>
        <p:blipFill rotWithShape="1">
          <a:blip r:embed="rId3">
            <a:alphaModFix/>
          </a:blip>
          <a:srcRect b="-20"/>
          <a:stretch/>
        </p:blipFill>
        <p:spPr>
          <a:xfrm>
            <a:off x="4051475" y="4210365"/>
            <a:ext cx="179400" cy="179400"/>
          </a:xfrm>
          <a:prstGeom prst="rect">
            <a:avLst/>
          </a:prstGeom>
          <a:noFill/>
          <a:ln>
            <a:noFill/>
          </a:ln>
        </p:spPr>
      </p:pic>
      <p:pic>
        <p:nvPicPr>
          <p:cNvPr id="232" name="Google Shape;232;p30"/>
          <p:cNvPicPr preferRelativeResize="0"/>
          <p:nvPr/>
        </p:nvPicPr>
        <p:blipFill>
          <a:blip r:embed="rId4">
            <a:alphaModFix/>
          </a:blip>
          <a:stretch>
            <a:fillRect/>
          </a:stretch>
        </p:blipFill>
        <p:spPr>
          <a:xfrm>
            <a:off x="213075" y="3440322"/>
            <a:ext cx="1555925" cy="1527250"/>
          </a:xfrm>
          <a:prstGeom prst="rect">
            <a:avLst/>
          </a:prstGeom>
          <a:noFill/>
          <a:ln>
            <a:noFill/>
          </a:ln>
        </p:spPr>
      </p:pic>
      <p:pic>
        <p:nvPicPr>
          <p:cNvPr id="233" name="Google Shape;233;p30"/>
          <p:cNvPicPr preferRelativeResize="0"/>
          <p:nvPr/>
        </p:nvPicPr>
        <p:blipFill>
          <a:blip r:embed="rId5">
            <a:alphaModFix/>
          </a:blip>
          <a:stretch>
            <a:fillRect/>
          </a:stretch>
        </p:blipFill>
        <p:spPr>
          <a:xfrm>
            <a:off x="2555750" y="844625"/>
            <a:ext cx="6494649" cy="3712575"/>
          </a:xfrm>
          <a:prstGeom prst="rect">
            <a:avLst/>
          </a:prstGeom>
          <a:noFill/>
          <a:ln>
            <a:noFill/>
          </a:ln>
        </p:spPr>
      </p:pic>
      <p:sp>
        <p:nvSpPr>
          <p:cNvPr id="234" name="Google Shape;234;p30"/>
          <p:cNvSpPr txBox="1"/>
          <p:nvPr/>
        </p:nvSpPr>
        <p:spPr>
          <a:xfrm>
            <a:off x="36955" y="2267575"/>
            <a:ext cx="2518800" cy="7389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fr" sz="1200" b="1">
                <a:solidFill>
                  <a:srgbClr val="0000FF"/>
                </a:solidFill>
              </a:rPr>
              <a:t>CLM autorisés</a:t>
            </a:r>
            <a:endParaRPr sz="1200" b="1">
              <a:solidFill>
                <a:srgbClr val="0000FF"/>
              </a:solidFill>
            </a:endParaRPr>
          </a:p>
          <a:p>
            <a:pPr marL="0" lvl="0" indent="0" algn="l" rtl="0">
              <a:spcBef>
                <a:spcPts val="0"/>
              </a:spcBef>
              <a:spcAft>
                <a:spcPts val="0"/>
              </a:spcAft>
              <a:buNone/>
            </a:pPr>
            <a:r>
              <a:rPr lang="fr" sz="1200" b="1">
                <a:solidFill>
                  <a:srgbClr val="0000FF"/>
                </a:solidFill>
              </a:rPr>
              <a:t>Drafting Interdit</a:t>
            </a:r>
            <a:endParaRPr sz="1200" b="1">
              <a:solidFill>
                <a:srgbClr val="0000FF"/>
              </a:solidFill>
            </a:endParaRPr>
          </a:p>
          <a:p>
            <a:pPr marL="0" lvl="0" indent="0" algn="l" rtl="0">
              <a:spcBef>
                <a:spcPts val="0"/>
              </a:spcBef>
              <a:spcAft>
                <a:spcPts val="0"/>
              </a:spcAft>
              <a:buNone/>
            </a:pPr>
            <a:r>
              <a:rPr lang="fr" sz="1200" b="1">
                <a:solidFill>
                  <a:srgbClr val="0000FF"/>
                </a:solidFill>
              </a:rPr>
              <a:t>Routes ouvertes à la circulation</a:t>
            </a:r>
            <a:endParaRPr sz="1200" b="1">
              <a:solidFill>
                <a:srgbClr val="0000FF"/>
              </a:solidFill>
            </a:endParaRPr>
          </a:p>
        </p:txBody>
      </p:sp>
      <p:pic>
        <p:nvPicPr>
          <p:cNvPr id="235" name="Google Shape;235;p30" descr="Basket with bottle and fruits line icon, Black Friday concept, shop basket sign on white background, shopping basket with fresh food and drink icon in outline style. Vector graphics. (fourni par Getty Images)"/>
          <p:cNvPicPr preferRelativeResize="0"/>
          <p:nvPr/>
        </p:nvPicPr>
        <p:blipFill>
          <a:blip r:embed="rId3">
            <a:alphaModFix/>
          </a:blip>
          <a:stretch>
            <a:fillRect/>
          </a:stretch>
        </p:blipFill>
        <p:spPr>
          <a:xfrm>
            <a:off x="4081250" y="4078945"/>
            <a:ext cx="250025" cy="2500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31"/>
          <p:cNvSpPr txBox="1"/>
          <p:nvPr/>
        </p:nvSpPr>
        <p:spPr>
          <a:xfrm>
            <a:off x="51650" y="85000"/>
            <a:ext cx="2389800" cy="805200"/>
          </a:xfrm>
          <a:prstGeom prst="rect">
            <a:avLst/>
          </a:prstGeom>
          <a:noFill/>
          <a:ln w="19050"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fr" sz="2000">
                <a:solidFill>
                  <a:srgbClr val="0000FF"/>
                </a:solidFill>
              </a:rPr>
              <a:t>  </a:t>
            </a:r>
            <a:r>
              <a:rPr lang="fr" sz="2000" b="1">
                <a:solidFill>
                  <a:srgbClr val="0000FF"/>
                </a:solidFill>
              </a:rPr>
              <a:t>Course à Pied M</a:t>
            </a:r>
            <a:endParaRPr sz="2000" b="1">
              <a:solidFill>
                <a:srgbClr val="0000FF"/>
              </a:solidFill>
            </a:endParaRPr>
          </a:p>
          <a:p>
            <a:pPr marL="0" lvl="0" indent="0" algn="ctr" rtl="0">
              <a:spcBef>
                <a:spcPts val="0"/>
              </a:spcBef>
              <a:spcAft>
                <a:spcPts val="0"/>
              </a:spcAft>
              <a:buNone/>
            </a:pPr>
            <a:r>
              <a:rPr lang="fr" sz="2000" b="1">
                <a:solidFill>
                  <a:srgbClr val="FF00FF"/>
                </a:solidFill>
              </a:rPr>
              <a:t>2 boucles</a:t>
            </a:r>
            <a:endParaRPr sz="2000" b="1">
              <a:solidFill>
                <a:srgbClr val="FF00FF"/>
              </a:solidFill>
            </a:endParaRPr>
          </a:p>
        </p:txBody>
      </p:sp>
      <p:sp>
        <p:nvSpPr>
          <p:cNvPr id="241" name="Google Shape;241;p31"/>
          <p:cNvSpPr txBox="1"/>
          <p:nvPr/>
        </p:nvSpPr>
        <p:spPr>
          <a:xfrm>
            <a:off x="151300" y="1471557"/>
            <a:ext cx="2354400" cy="11082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fr" sz="1200" b="1">
                <a:solidFill>
                  <a:srgbClr val="FF00FF"/>
                </a:solidFill>
              </a:rPr>
              <a:t>Ravitaillement Km 3.5 et km 7</a:t>
            </a:r>
            <a:endParaRPr sz="1200" b="1">
              <a:solidFill>
                <a:srgbClr val="FF00FF"/>
              </a:solidFill>
            </a:endParaRPr>
          </a:p>
          <a:p>
            <a:pPr marL="0" lvl="0" indent="0" algn="l" rtl="0">
              <a:spcBef>
                <a:spcPts val="0"/>
              </a:spcBef>
              <a:spcAft>
                <a:spcPts val="0"/>
              </a:spcAft>
              <a:buNone/>
            </a:pPr>
            <a:endParaRPr sz="1200" b="1">
              <a:solidFill>
                <a:srgbClr val="FF00FF"/>
              </a:solidFill>
            </a:endParaRPr>
          </a:p>
          <a:p>
            <a:pPr marL="0" lvl="0" indent="0" algn="l" rtl="0">
              <a:spcBef>
                <a:spcPts val="0"/>
              </a:spcBef>
              <a:spcAft>
                <a:spcPts val="0"/>
              </a:spcAft>
              <a:buNone/>
            </a:pPr>
            <a:endParaRPr sz="1200" b="1">
              <a:solidFill>
                <a:srgbClr val="FF00FF"/>
              </a:solidFill>
            </a:endParaRPr>
          </a:p>
          <a:p>
            <a:pPr marL="0" lvl="0" indent="0" algn="l" rtl="0">
              <a:spcBef>
                <a:spcPts val="0"/>
              </a:spcBef>
              <a:spcAft>
                <a:spcPts val="0"/>
              </a:spcAft>
              <a:buNone/>
            </a:pPr>
            <a:endParaRPr sz="1200" b="1">
              <a:solidFill>
                <a:srgbClr val="FF00FF"/>
              </a:solidFill>
            </a:endParaRPr>
          </a:p>
          <a:p>
            <a:pPr marL="0" lvl="0" indent="0" algn="l" rtl="0">
              <a:spcBef>
                <a:spcPts val="0"/>
              </a:spcBef>
              <a:spcAft>
                <a:spcPts val="0"/>
              </a:spcAft>
              <a:buNone/>
            </a:pPr>
            <a:r>
              <a:rPr lang="fr" sz="1200">
                <a:solidFill>
                  <a:schemeClr val="dk1"/>
                </a:solidFill>
              </a:rPr>
              <a:t>Eau, Cola, Salé / Sucré</a:t>
            </a:r>
            <a:endParaRPr sz="1200">
              <a:solidFill>
                <a:schemeClr val="dk1"/>
              </a:solidFill>
            </a:endParaRPr>
          </a:p>
        </p:txBody>
      </p:sp>
      <p:pic>
        <p:nvPicPr>
          <p:cNvPr id="242" name="Google Shape;242;p31" descr="Basket with bottle and fruits line icon, Black Friday concept, shop basket sign on white background, shopping basket with fresh food and drink icon in outline style. Vector graphics. (fourni par Getty Images)"/>
          <p:cNvPicPr preferRelativeResize="0"/>
          <p:nvPr/>
        </p:nvPicPr>
        <p:blipFill>
          <a:blip r:embed="rId3">
            <a:alphaModFix/>
          </a:blip>
          <a:stretch>
            <a:fillRect/>
          </a:stretch>
        </p:blipFill>
        <p:spPr>
          <a:xfrm>
            <a:off x="167982" y="1888108"/>
            <a:ext cx="250025" cy="250025"/>
          </a:xfrm>
          <a:prstGeom prst="rect">
            <a:avLst/>
          </a:prstGeom>
          <a:noFill/>
          <a:ln>
            <a:noFill/>
          </a:ln>
        </p:spPr>
      </p:pic>
      <p:pic>
        <p:nvPicPr>
          <p:cNvPr id="243" name="Google Shape;243;p31"/>
          <p:cNvPicPr preferRelativeResize="0"/>
          <p:nvPr/>
        </p:nvPicPr>
        <p:blipFill>
          <a:blip r:embed="rId4">
            <a:alphaModFix/>
          </a:blip>
          <a:stretch>
            <a:fillRect/>
          </a:stretch>
        </p:blipFill>
        <p:spPr>
          <a:xfrm>
            <a:off x="2658100" y="148181"/>
            <a:ext cx="6333501" cy="4367051"/>
          </a:xfrm>
          <a:prstGeom prst="rect">
            <a:avLst/>
          </a:prstGeom>
          <a:noFill/>
          <a:ln>
            <a:noFill/>
          </a:ln>
        </p:spPr>
      </p:pic>
      <p:pic>
        <p:nvPicPr>
          <p:cNvPr id="244" name="Google Shape;244;p31" descr="Basket with bottle and fruits line icon, Black Friday concept, shop basket sign on white background, shopping basket with fresh food and drink icon in outline style. Vector graphics. (fourni par Getty Images)"/>
          <p:cNvPicPr preferRelativeResize="0"/>
          <p:nvPr/>
        </p:nvPicPr>
        <p:blipFill>
          <a:blip r:embed="rId3">
            <a:alphaModFix/>
          </a:blip>
          <a:stretch>
            <a:fillRect/>
          </a:stretch>
        </p:blipFill>
        <p:spPr>
          <a:xfrm>
            <a:off x="6733932" y="3989883"/>
            <a:ext cx="250025" cy="250025"/>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610</Words>
  <Application>Microsoft Office PowerPoint</Application>
  <PresentationFormat>Affichage à l'écran (16:9)</PresentationFormat>
  <Paragraphs>135</Paragraphs>
  <Slides>19</Slides>
  <Notes>19</Notes>
  <HiddenSlides>0</HiddenSlides>
  <MMClips>0</MMClips>
  <ScaleCrop>false</ScaleCrop>
  <HeadingPairs>
    <vt:vector size="6" baseType="variant">
      <vt:variant>
        <vt:lpstr>Polices utilisées</vt:lpstr>
      </vt:variant>
      <vt:variant>
        <vt:i4>1</vt:i4>
      </vt:variant>
      <vt:variant>
        <vt:lpstr>Thème</vt:lpstr>
      </vt:variant>
      <vt:variant>
        <vt:i4>1</vt:i4>
      </vt:variant>
      <vt:variant>
        <vt:lpstr>Titres des diapositives</vt:lpstr>
      </vt:variant>
      <vt:variant>
        <vt:i4>19</vt:i4>
      </vt:variant>
    </vt:vector>
  </HeadingPairs>
  <TitlesOfParts>
    <vt:vector size="21" baseType="lpstr">
      <vt:lpstr>Arial</vt:lpstr>
      <vt:lpstr>Simple Light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BOUDIER Arnaud</cp:lastModifiedBy>
  <cp:revision>1</cp:revision>
  <dcterms:modified xsi:type="dcterms:W3CDTF">2026-09-09T09:37:51Z</dcterms:modified>
</cp:coreProperties>
</file>